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29"/>
  </p:notesMasterIdLst>
  <p:sldIdLst>
    <p:sldId id="290" r:id="rId2"/>
    <p:sldId id="296" r:id="rId3"/>
    <p:sldId id="293" r:id="rId4"/>
    <p:sldId id="259" r:id="rId5"/>
    <p:sldId id="262" r:id="rId6"/>
    <p:sldId id="288" r:id="rId7"/>
    <p:sldId id="263" r:id="rId8"/>
    <p:sldId id="261" r:id="rId9"/>
    <p:sldId id="291" r:id="rId10"/>
    <p:sldId id="289" r:id="rId11"/>
    <p:sldId id="285" r:id="rId12"/>
    <p:sldId id="287" r:id="rId13"/>
    <p:sldId id="281" r:id="rId14"/>
    <p:sldId id="274" r:id="rId15"/>
    <p:sldId id="297" r:id="rId16"/>
    <p:sldId id="279" r:id="rId17"/>
    <p:sldId id="284" r:id="rId18"/>
    <p:sldId id="282" r:id="rId19"/>
    <p:sldId id="283" r:id="rId20"/>
    <p:sldId id="273" r:id="rId21"/>
    <p:sldId id="277" r:id="rId22"/>
    <p:sldId id="278" r:id="rId23"/>
    <p:sldId id="286" r:id="rId24"/>
    <p:sldId id="270" r:id="rId25"/>
    <p:sldId id="268" r:id="rId26"/>
    <p:sldId id="267" r:id="rId27"/>
    <p:sldId id="26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0A622-9EBB-4307-BA08-D238F183AEA8}" v="977" dt="2024-02-25T01:17:14.503"/>
    <p1510:client id="{2F2D16D7-377F-8303-0843-12F940441753}" v="32" dt="2024-02-24T23:32:39.402"/>
    <p1510:client id="{A111F05B-5703-BBD0-F8B9-6B7088EA4043}" v="42" dt="2024-02-25T15:05:10.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23" autoAdjust="0"/>
  </p:normalViewPr>
  <p:slideViewPr>
    <p:cSldViewPr snapToGrid="0">
      <p:cViewPr varScale="1">
        <p:scale>
          <a:sx n="71" d="100"/>
          <a:sy n="71" d="100"/>
        </p:scale>
        <p:origin x="162" y="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Jemima Anil George [Student-PECS]" userId="S::ja23ace@herts.ac.uk::537e2936-b6c5-4a9b-8503-11eb84756a3d" providerId="AD" clId="Web-{A111F05B-5703-BBD0-F8B9-6B7088EA4043}"/>
    <pc:docChg chg="addSld delSld modSld">
      <pc:chgData name="Jemima Anil George [Student-PECS]" userId="S::ja23ace@herts.ac.uk::537e2936-b6c5-4a9b-8503-11eb84756a3d" providerId="AD" clId="Web-{A111F05B-5703-BBD0-F8B9-6B7088EA4043}" dt="2024-02-25T15:05:10.402" v="39"/>
      <pc:docMkLst>
        <pc:docMk/>
      </pc:docMkLst>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2-25T20:32:49.138" v="12480" actId="1076"/>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delDesignElem chgLayout">
        <pc:chgData name="Hrithik Chandra [Student-PECS]" userId="2731abff-1888-4545-9374-34aa9f89af3a" providerId="ADAL" clId="{1780A622-9EBB-4307-BA08-D238F183AEA8}" dt="2024-02-25T01:22:35.906" v="12478" actId="1076"/>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5T01:22:22.401" v="12476" actId="255"/>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5T01:22:35.906" v="12478" actId="1076"/>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mod ord">
        <pc:chgData name="Hrithik Chandra [Student-PECS]" userId="2731abff-1888-4545-9374-34aa9f89af3a" providerId="ADAL" clId="{1780A622-9EBB-4307-BA08-D238F183AEA8}" dt="2024-02-24T21:01:49.887" v="10223"/>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mod setBg delDesignElem chgLayout modNotesTx">
        <pc:chgData name="Hrithik Chandra [Student-PECS]" userId="2731abff-1888-4545-9374-34aa9f89af3a" providerId="ADAL" clId="{1780A622-9EBB-4307-BA08-D238F183AEA8}" dt="2024-02-25T00:38:04.477" v="12070"/>
        <pc:sldMkLst>
          <pc:docMk/>
          <pc:sldMk cId="1892692879" sldId="262"/>
        </pc:sldMkLst>
        <pc:spChg chg="mod ord">
          <ac:chgData name="Hrithik Chandra [Student-PECS]" userId="2731abff-1888-4545-9374-34aa9f89af3a" providerId="ADAL" clId="{1780A622-9EBB-4307-BA08-D238F183AEA8}" dt="2024-02-25T00:38:04.477" v="12070"/>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mod">
        <pc:chgData name="Hrithik Chandra [Student-PECS]" userId="2731abff-1888-4545-9374-34aa9f89af3a" providerId="ADAL" clId="{1780A622-9EBB-4307-BA08-D238F183AEA8}" dt="2024-02-25T00:14:44.385" v="11880" actId="14100"/>
        <pc:sldMkLst>
          <pc:docMk/>
          <pc:sldMk cId="2451707264" sldId="263"/>
        </pc:sldMkLst>
        <pc:spChg chg="mod">
          <ac:chgData name="Hrithik Chandra [Student-PECS]" userId="2731abff-1888-4545-9374-34aa9f89af3a" providerId="ADAL" clId="{1780A622-9EBB-4307-BA08-D238F183AEA8}" dt="2024-02-25T00:13:51.599" v="11870" actId="1076"/>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pc:chgData name="Hrithik Chandra [Student-PECS]" userId="2731abff-1888-4545-9374-34aa9f89af3a" providerId="ADAL" clId="{1780A622-9EBB-4307-BA08-D238F183AEA8}" dt="2024-02-25T00:38:04.477" v="12070"/>
        <pc:sldMkLst>
          <pc:docMk/>
          <pc:sldMk cId="1235833743" sldId="267"/>
        </pc:sldMkLst>
        <pc:spChg chg="mod">
          <ac:chgData name="Hrithik Chandra [Student-PECS]" userId="2731abff-1888-4545-9374-34aa9f89af3a" providerId="ADAL" clId="{1780A622-9EBB-4307-BA08-D238F183AEA8}" dt="2024-02-25T00:38:04.477" v="12070"/>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modSp new mod ord">
        <pc:chgData name="Hrithik Chandra [Student-PECS]" userId="2731abff-1888-4545-9374-34aa9f89af3a" providerId="ADAL" clId="{1780A622-9EBB-4307-BA08-D238F183AEA8}" dt="2024-02-25T00:38:04.477" v="12070"/>
        <pc:sldMkLst>
          <pc:docMk/>
          <pc:sldMk cId="1359406502" sldId="269"/>
        </pc:sldMkLst>
        <pc:spChg chg="mod">
          <ac:chgData name="Hrithik Chandra [Student-PECS]" userId="2731abff-1888-4545-9374-34aa9f89af3a" providerId="ADAL" clId="{1780A622-9EBB-4307-BA08-D238F183AEA8}" dt="2024-02-25T00:38:04.477" v="12070"/>
          <ac:spMkLst>
            <pc:docMk/>
            <pc:sldMk cId="1359406502" sldId="269"/>
            <ac:spMk id="2" creationId="{A28CA488-0A1E-D4FC-1E62-9D036780FC91}"/>
          </ac:spMkLst>
        </pc:spChg>
        <pc:spChg chg="mod">
          <ac:chgData name="Hrithik Chandra [Student-PECS]" userId="2731abff-1888-4545-9374-34aa9f89af3a" providerId="ADAL" clId="{1780A622-9EBB-4307-BA08-D238F183AEA8}" dt="2024-02-24T21:01:49.887" v="10223"/>
          <ac:spMkLst>
            <pc:docMk/>
            <pc:sldMk cId="1359406502" sldId="269"/>
            <ac:spMk id="3" creationId="{5A92D9BD-80FC-80FC-EF12-900223A0A6E6}"/>
          </ac:spMkLst>
        </pc:spChg>
      </pc:sldChg>
      <pc:sldChg chg="modSp new mod ord">
        <pc:chgData name="Hrithik Chandra [Student-PECS]" userId="2731abff-1888-4545-9374-34aa9f89af3a" providerId="ADAL" clId="{1780A622-9EBB-4307-BA08-D238F183AEA8}" dt="2024-02-25T00:38:04.477" v="12070"/>
        <pc:sldMkLst>
          <pc:docMk/>
          <pc:sldMk cId="2414642023" sldId="270"/>
        </pc:sldMkLst>
        <pc:spChg chg="mod">
          <ac:chgData name="Hrithik Chandra [Student-PECS]" userId="2731abff-1888-4545-9374-34aa9f89af3a" providerId="ADAL" clId="{1780A622-9EBB-4307-BA08-D238F183AEA8}" dt="2024-02-25T00:38:04.477" v="12070"/>
          <ac:spMkLst>
            <pc:docMk/>
            <pc:sldMk cId="2414642023" sldId="270"/>
            <ac:spMk id="2" creationId="{9A9356F4-886B-BEA4-D184-9986BF74E9F5}"/>
          </ac:spMkLst>
        </pc:spChg>
        <pc:spChg chg="mod">
          <ac:chgData name="Hrithik Chandra [Student-PECS]" userId="2731abff-1888-4545-9374-34aa9f89af3a" providerId="ADAL" clId="{1780A622-9EBB-4307-BA08-D238F183AEA8}" dt="2024-02-25T00:38:04.477" v="12070"/>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modSp new mod">
        <pc:chgData name="Hrithik Chandra [Student-PECS]" userId="2731abff-1888-4545-9374-34aa9f89af3a" providerId="ADAL" clId="{1780A622-9EBB-4307-BA08-D238F183AEA8}" dt="2024-02-25T00:38:04.477" v="12070"/>
        <pc:sldMkLst>
          <pc:docMk/>
          <pc:sldMk cId="1001260613" sldId="277"/>
        </pc:sldMkLst>
        <pc:spChg chg="mod">
          <ac:chgData name="Hrithik Chandra [Student-PECS]" userId="2731abff-1888-4545-9374-34aa9f89af3a" providerId="ADAL" clId="{1780A622-9EBB-4307-BA08-D238F183AEA8}" dt="2024-02-24T21:01:48.697" v="10221"/>
          <ac:spMkLst>
            <pc:docMk/>
            <pc:sldMk cId="1001260613" sldId="277"/>
            <ac:spMk id="2" creationId="{3B7FAEA9-8C89-F20C-BB92-AE797842394A}"/>
          </ac:spMkLst>
        </pc:spChg>
        <pc:spChg chg="mod">
          <ac:chgData name="Hrithik Chandra [Student-PECS]" userId="2731abff-1888-4545-9374-34aa9f89af3a" providerId="ADAL" clId="{1780A622-9EBB-4307-BA08-D238F183AEA8}" dt="2024-02-25T00:38:04.477" v="12070"/>
          <ac:spMkLst>
            <pc:docMk/>
            <pc:sldMk cId="1001260613" sldId="277"/>
            <ac:spMk id="3" creationId="{4FE82AE9-A0D9-8674-D2F3-D367350C7532}"/>
          </ac:spMkLst>
        </pc:sp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pc:chgData name="Hrithik Chandra [Student-PECS]" userId="2731abff-1888-4545-9374-34aa9f89af3a" providerId="ADAL" clId="{1780A622-9EBB-4307-BA08-D238F183AEA8}" dt="2024-02-25T00:38:04.477" v="12070"/>
        <pc:sldMkLst>
          <pc:docMk/>
          <pc:sldMk cId="1865437991" sldId="278"/>
        </pc:sldMkLst>
        <pc:spChg chg="mod">
          <ac:chgData name="Hrithik Chandra [Student-PECS]" userId="2731abff-1888-4545-9374-34aa9f89af3a" providerId="ADAL" clId="{1780A622-9EBB-4307-BA08-D238F183AEA8}" dt="2024-02-24T21:01:48.697" v="10221"/>
          <ac:spMkLst>
            <pc:docMk/>
            <pc:sldMk cId="1865437991" sldId="278"/>
            <ac:spMk id="2" creationId="{A1FC24AF-E7A6-8F47-AB79-18D970C4DEA5}"/>
          </ac:spMkLst>
        </pc:spChg>
        <pc:spChg chg="mod">
          <ac:chgData name="Hrithik Chandra [Student-PECS]" userId="2731abff-1888-4545-9374-34aa9f89af3a" providerId="ADAL" clId="{1780A622-9EBB-4307-BA08-D238F183AEA8}" dt="2024-02-25T00:38:04.477" v="12070"/>
          <ac:spMkLst>
            <pc:docMk/>
            <pc:sldMk cId="1865437991" sldId="278"/>
            <ac:spMk id="3" creationId="{31CA8627-89B6-F183-507F-51FD1D11259B}"/>
          </ac:spMkLst>
        </pc:sp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5T00:38:04.477" v="12070"/>
        <pc:sldMkLst>
          <pc:docMk/>
          <pc:sldMk cId="2983851579" sldId="279"/>
        </pc:sldMkLst>
        <pc:spChg chg="mod">
          <ac:chgData name="Hrithik Chandra [Student-PECS]" userId="2731abff-1888-4545-9374-34aa9f89af3a" providerId="ADAL" clId="{1780A622-9EBB-4307-BA08-D238F183AEA8}" dt="2024-02-25T00:38:04.477" v="12070"/>
          <ac:spMkLst>
            <pc:docMk/>
            <pc:sldMk cId="2983851579" sldId="279"/>
            <ac:spMk id="2" creationId="{501B569B-560C-1A46-2BE5-28EE09D6D202}"/>
          </ac:spMkLst>
        </pc:spChg>
        <pc:spChg chg="mod">
          <ac:chgData name="Hrithik Chandra [Student-PECS]" userId="2731abff-1888-4545-9374-34aa9f89af3a" providerId="ADAL" clId="{1780A622-9EBB-4307-BA08-D238F183AEA8}" dt="2024-02-25T00:38:04.477" v="12070"/>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modSp add mod ord">
        <pc:chgData name="Hrithik Chandra [Student-PECS]" userId="2731abff-1888-4545-9374-34aa9f89af3a" providerId="ADAL" clId="{1780A622-9EBB-4307-BA08-D238F183AEA8}" dt="2024-02-25T00:38:04.477" v="12070"/>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mod">
          <ac:chgData name="Hrithik Chandra [Student-PECS]" userId="2731abff-1888-4545-9374-34aa9f89af3a" providerId="ADAL" clId="{1780A622-9EBB-4307-BA08-D238F183AEA8}" dt="2024-02-25T00:38:04.477" v="12070"/>
          <ac:spMkLst>
            <pc:docMk/>
            <pc:sldMk cId="4217114002" sldId="281"/>
            <ac:spMk id="3" creationId="{0EE1D8FC-72EB-94E2-532D-68B7097E4C23}"/>
          </ac:spMkLst>
        </pc:sp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pc:chgData name="Hrithik Chandra [Student-PECS]" userId="2731abff-1888-4545-9374-34aa9f89af3a" providerId="ADAL" clId="{1780A622-9EBB-4307-BA08-D238F183AEA8}" dt="2024-02-25T00:37:58.142" v="12068"/>
        <pc:sldMkLst>
          <pc:docMk/>
          <pc:sldMk cId="3842472422" sldId="285"/>
        </pc:sldMkLst>
        <pc:spChg chg="mod ord">
          <ac:chgData name="Hrithik Chandra [Student-PECS]" userId="2731abff-1888-4545-9374-34aa9f89af3a" providerId="ADAL" clId="{1780A622-9EBB-4307-BA08-D238F183AEA8}" dt="2024-02-24T21:01:48.697" v="10221"/>
          <ac:spMkLst>
            <pc:docMk/>
            <pc:sldMk cId="3842472422" sldId="285"/>
            <ac:spMk id="2" creationId="{80A307BC-0968-8C49-619A-4B13C2061097}"/>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picChg chg="mod ord">
          <ac:chgData name="Hrithik Chandra [Student-PECS]" userId="2731abff-1888-4545-9374-34aa9f89af3a" providerId="ADAL" clId="{1780A622-9EBB-4307-BA08-D238F183AEA8}" dt="2024-02-24T20:53:30.998" v="10080" actId="1076"/>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mod">
        <pc:chgData name="Hrithik Chandra [Student-PECS]" userId="2731abff-1888-4545-9374-34aa9f89af3a" providerId="ADAL" clId="{1780A622-9EBB-4307-BA08-D238F183AEA8}" dt="2024-02-25T00:38:04.477" v="12070"/>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pc:chgData name="Hrithik Chandra [Student-PECS]" userId="2731abff-1888-4545-9374-34aa9f89af3a" providerId="ADAL" clId="{1780A622-9EBB-4307-BA08-D238F183AEA8}" dt="2024-02-25T00:38:04.477" v="12070"/>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mod setBg modNotesTx">
        <pc:chgData name="Hrithik Chandra [Student-PECS]" userId="2731abff-1888-4545-9374-34aa9f89af3a" providerId="ADAL" clId="{1780A622-9EBB-4307-BA08-D238F183AEA8}" dt="2024-02-25T00:38:04.477" v="12070"/>
        <pc:sldMkLst>
          <pc:docMk/>
          <pc:sldMk cId="54966608" sldId="288"/>
        </pc:sldMkLst>
        <pc:spChg chg="mod">
          <ac:chgData name="Hrithik Chandra [Student-PECS]" userId="2731abff-1888-4545-9374-34aa9f89af3a" providerId="ADAL" clId="{1780A622-9EBB-4307-BA08-D238F183AEA8}" dt="2024-02-25T00:38:04.477" v="12070"/>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5T00:38:04.477" v="12070"/>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sldChg>
      <pc:sldChg chg="modSp add mod ord modNotesTx">
        <pc:chgData name="Hrithik Chandra [Student-PECS]" userId="2731abff-1888-4545-9374-34aa9f89af3a" providerId="ADAL" clId="{1780A622-9EBB-4307-BA08-D238F183AEA8}" dt="2024-02-25T00:38:04.477" v="12070"/>
        <pc:sldMkLst>
          <pc:docMk/>
          <pc:sldMk cId="2398374727" sldId="289"/>
        </pc:sldMkLst>
        <pc:spChg chg="mod">
          <ac:chgData name="Hrithik Chandra [Student-PECS]" userId="2731abff-1888-4545-9374-34aa9f89af3a" providerId="ADAL" clId="{1780A622-9EBB-4307-BA08-D238F183AEA8}" dt="2024-02-25T00:38:04.477" v="12070"/>
          <ac:spMkLst>
            <pc:docMk/>
            <pc:sldMk cId="2398374727" sldId="289"/>
            <ac:spMk id="2" creationId="{304707CC-A88A-B255-47DF-6ED57C6A6347}"/>
          </ac:spMkLst>
        </pc:spChg>
        <pc:spChg chg="mod">
          <ac:chgData name="Hrithik Chandra [Student-PECS]" userId="2731abff-1888-4545-9374-34aa9f89af3a" providerId="ADAL" clId="{1780A622-9EBB-4307-BA08-D238F183AEA8}" dt="2024-02-25T00:38:04.477" v="12070"/>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2-25T01:20:21.616" v="12454" actId="1076"/>
        <pc:sldMkLst>
          <pc:docMk/>
          <pc:sldMk cId="207753139" sldId="290"/>
        </pc:sldMkLst>
        <pc:spChg chg="mod ord">
          <ac:chgData name="Hrithik Chandra [Student-PECS]" userId="2731abff-1888-4545-9374-34aa9f89af3a" providerId="ADAL" clId="{1780A622-9EBB-4307-BA08-D238F183AEA8}" dt="2024-02-25T01:20:21.616" v="12454" actId="1076"/>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2-25T00:48:49.553" v="12174" actId="1076"/>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2-25T00:37:58.142" v="12068"/>
        <pc:sldMkLst>
          <pc:docMk/>
          <pc:sldMk cId="2534990138" sldId="291"/>
        </pc:sldMkLst>
        <pc:spChg chg="mod">
          <ac:chgData name="Hrithik Chandra [Student-PECS]" userId="2731abff-1888-4545-9374-34aa9f89af3a" providerId="ADAL" clId="{1780A622-9EBB-4307-BA08-D238F183AEA8}" dt="2024-02-25T00:11:17.926" v="11862" actId="26606"/>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2-25T00:13:09.960" v="11869"/>
          <ac:graphicFrameMkLst>
            <pc:docMk/>
            <pc:sldMk cId="2534990138" sldId="291"/>
            <ac:graphicFrameMk id="4" creationId="{493E8FF4-B8B8-AD82-B72D-CB127019374B}"/>
          </ac:graphicFrameMkLst>
        </pc:graphicFrameChg>
      </pc:sldChg>
      <pc:sldChg chg="addSp delSp modSp add mod ord setBg addAnim delAnim setClrOvrMap delDesignElem">
        <pc:chgData name="Hrithik Chandra [Student-PECS]" userId="2731abff-1888-4545-9374-34aa9f89af3a" providerId="ADAL" clId="{1780A622-9EBB-4307-BA08-D238F183AEA8}" dt="2024-02-25T01:21:08.123" v="12459" actId="26606"/>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mod setBg setClrOvrMap">
        <pc:chgData name="Hrithik Chandra [Student-PECS]" userId="2731abff-1888-4545-9374-34aa9f89af3a" providerId="ADAL" clId="{1780A622-9EBB-4307-BA08-D238F183AEA8}" dt="2024-02-25T20:32:49.138" v="12480" actId="1076"/>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24-02-2024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8376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15119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Problem Statement :</a:t>
            </a:r>
          </a:p>
          <a:p>
            <a:endParaRPr lang="en-IN" dirty="0"/>
          </a:p>
          <a:p>
            <a:r>
              <a:rPr lang="en-IN" dirty="0"/>
              <a:t>We are trying to solve the lack of easy access to Sell or Purchase good-quality used products. This is because every student may not be having sufficient financial ability to afford first-hand products.</a:t>
            </a:r>
          </a:p>
          <a:p>
            <a:r>
              <a:rPr lang="en-IN" dirty="0"/>
              <a:t>Thus, making lives of university students easier by providing them means to buy affordable products or be able to sell what they don’t need anymore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a:p>
            <a:r>
              <a:rPr lang="en-IN" dirty="0"/>
              <a:t>Why the project is created –</a:t>
            </a:r>
          </a:p>
          <a:p>
            <a:endParaRPr lang="en-IN" dirty="0"/>
          </a:p>
          <a:p>
            <a:pPr marL="171450" indent="-171450">
              <a:buFont typeface="Arial" panose="020B0604020202020204" pitchFamily="34" charset="0"/>
              <a:buChar char="•"/>
            </a:pPr>
            <a:r>
              <a:rPr lang="en-IN" dirty="0"/>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Also, the Sellers of the platform may not be Students, or they may be living far away, </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Hence, the buyer may end up paying an additional delivery charge.</a:t>
            </a:r>
          </a:p>
          <a:p>
            <a:pPr marL="171450" indent="-171450">
              <a:buFont typeface="Arial" panose="020B0604020202020204" pitchFamily="34" charset="0"/>
              <a:buChar char="•"/>
            </a:pPr>
            <a:r>
              <a:rPr lang="en-IN" dirty="0"/>
              <a:t>And they physical verification of the quality and usability of the product becomes impossible.</a:t>
            </a:r>
          </a:p>
          <a:p>
            <a:r>
              <a:rPr lang="en-IN" dirty="0"/>
              <a:t>---------------------------------------------------------------------------------------------------------------------------------------------------------------------------------------------------------</a:t>
            </a:r>
          </a:p>
          <a:p>
            <a:endParaRPr lang="en-IN" dirty="0"/>
          </a:p>
          <a:p>
            <a:r>
              <a:rPr lang="en-IN" dirty="0"/>
              <a:t>Who benefits most –</a:t>
            </a:r>
          </a:p>
          <a:p>
            <a:endParaRPr lang="en-IN" dirty="0"/>
          </a:p>
          <a:p>
            <a:r>
              <a:rPr lang="en-IN" dirty="0"/>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 ?</a:t>
            </a:r>
          </a:p>
          <a:p>
            <a:pPr marL="0" indent="0">
              <a:buFont typeface="Arial" panose="020B0604020202020204" pitchFamily="34" charset="0"/>
              <a:buNone/>
            </a:pPr>
            <a:endParaRPr lang="en-IN" sz="1200" dirty="0">
              <a:cs typeface="Calibri"/>
            </a:endParaRPr>
          </a:p>
          <a:p>
            <a:pPr marL="171450" indent="-171450">
              <a:buFont typeface="Arial" panose="020B0604020202020204" pitchFamily="34" charset="0"/>
              <a:buChar char="•"/>
            </a:pPr>
            <a:r>
              <a:rPr lang="en-IN" sz="1200" dirty="0"/>
              <a:t>We plan to create a niche marketplace experience, where students Buy or Sell products seamlessly.</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This will be a mobile friendly experience, so that Students can use it on the go, as well as on their PCs ( Responsive UI Design ).</a:t>
            </a:r>
          </a:p>
          <a:p>
            <a:pPr marL="171450" indent="-171450">
              <a:buFont typeface="Arial" panose="020B0604020202020204" pitchFamily="34" charset="0"/>
              <a:buChar char="•"/>
            </a:pPr>
            <a:r>
              <a:rPr lang="en-IN" sz="1200" dirty="0"/>
              <a:t>The experience will be intuitive and as per Usability Standards.</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 What are Usability Standards ? --- ( UX – User Experience || UI – User Interface )</a:t>
            </a:r>
          </a:p>
          <a:p>
            <a:pPr marL="171450" indent="-171450">
              <a:buFont typeface="Arial" panose="020B0604020202020204" pitchFamily="34" charset="0"/>
              <a:buChar char="•"/>
            </a:pPr>
            <a:r>
              <a:rPr lang="en-IN" sz="1200" dirty="0"/>
              <a:t>It means that the design is user-centric and will minimal effort to navigate through the application.</a:t>
            </a:r>
          </a:p>
          <a:p>
            <a:pPr marL="171450" indent="-171450">
              <a:buFont typeface="Arial" panose="020B0604020202020204" pitchFamily="34" charset="0"/>
              <a:buChar char="•"/>
            </a:pPr>
            <a:endParaRPr lang="en-IN"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a:t>
            </a:r>
            <a:endParaRPr lang="en-IN" sz="1200" dirty="0"/>
          </a:p>
          <a:p>
            <a:pPr marL="171450" indent="-171450">
              <a:buFont typeface="Arial" panose="020B0604020202020204" pitchFamily="34" charset="0"/>
              <a:buChar char="•"/>
            </a:pPr>
            <a:endParaRPr lang="en-IN" sz="1200" dirty="0">
              <a:cs typeface="Calibri"/>
            </a:endParaRPr>
          </a:p>
          <a:p>
            <a:pPr marL="171450" indent="-171450">
              <a:buFont typeface="Arial" panose="020B0604020202020204" pitchFamily="34" charset="0"/>
              <a:buChar char="•"/>
            </a:pPr>
            <a:r>
              <a:rPr lang="en-IN" sz="1200" dirty="0"/>
              <a:t>For example, a Student, may have bought or brought an item, let’s say, a rice cooker, and they want to sell it, as they don’t need it anymore ( for some reason, like they have finished their course, or they don’t like rice anymore ). And, from the goodness of their heart, they want to sell that item to other fellow students/classmates, who maybe in need of a rice cooker. </a:t>
            </a:r>
            <a:endParaRPr lang="en-IN" sz="1200" dirty="0">
              <a:cs typeface="Calibri"/>
            </a:endParaRPr>
          </a:p>
          <a:p>
            <a:pPr marL="171450" indent="-171450">
              <a:buFont typeface="Arial" panose="020B0604020202020204" pitchFamily="34" charset="0"/>
              <a:buChar char="•"/>
            </a:pPr>
            <a:r>
              <a:rPr lang="en-IN" sz="1200" dirty="0"/>
              <a:t>Here, we provide them with this platform, for this transaction to take place.</a:t>
            </a:r>
          </a:p>
          <a:p>
            <a:pPr marL="171450" indent="-171450">
              <a:buFont typeface="Arial" panose="020B0604020202020204" pitchFamily="34" charset="0"/>
              <a:buChar char="•"/>
            </a:pPr>
            <a:endParaRPr lang="en-IN" sz="1200" dirty="0">
              <a:cs typeface="Calibri"/>
            </a:endParaRPr>
          </a:p>
          <a:p>
            <a:pPr marL="171450" indent="-171450">
              <a:buFont typeface="Arial" panose="020B0604020202020204" pitchFamily="34" charset="0"/>
              <a:buChar char="•"/>
            </a:pPr>
            <a:r>
              <a:rPr lang="en-IN" sz="1200" dirty="0">
                <a:cs typeface="Calibri"/>
              </a:rPr>
              <a:t>Delivery/Pickup of any products will be within/ around the University campus</a:t>
            </a:r>
          </a:p>
          <a:p>
            <a:pPr marL="171450" indent="-171450">
              <a:buFont typeface="Arial" panose="020B0604020202020204" pitchFamily="34" charset="0"/>
              <a:buChar char="•"/>
            </a:pPr>
            <a:endParaRPr lang="en-IN"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a:t>
            </a:r>
            <a:endParaRPr lang="en-IN" sz="1200" dirty="0"/>
          </a:p>
          <a:p>
            <a:pPr marL="0" indent="0">
              <a:buFont typeface="Arial" panose="020B0604020202020204" pitchFamily="34" charset="0"/>
              <a:buNone/>
            </a:pPr>
            <a:endParaRPr lang="en-IN" sz="1200" dirty="0">
              <a:cs typeface="Calibri"/>
            </a:endParaRPr>
          </a:p>
          <a:p>
            <a:pPr marL="0" indent="0">
              <a:buFont typeface="Arial" panose="020B0604020202020204" pitchFamily="34" charset="0"/>
              <a:buNone/>
            </a:pPr>
            <a:r>
              <a:rPr lang="en-IN" sz="1200" dirty="0">
                <a:cs typeface="Calibri"/>
              </a:rPr>
              <a:t>What technology we will be using to create this </a:t>
            </a:r>
          </a:p>
          <a:p>
            <a:pPr marL="0" indent="0">
              <a:buFont typeface="Arial" panose="020B0604020202020204" pitchFamily="34" charset="0"/>
              <a:buNone/>
            </a:pPr>
            <a:endParaRPr lang="en-IN" sz="1200" dirty="0">
              <a:cs typeface="Calibri"/>
            </a:endParaRPr>
          </a:p>
          <a:p>
            <a:pPr marL="171450" indent="-171450">
              <a:buFont typeface="Arial" panose="020B0604020202020204" pitchFamily="34" charset="0"/>
              <a:buChar char="•"/>
            </a:pPr>
            <a:r>
              <a:rPr lang="en-IN" sz="1200" dirty="0">
                <a:cs typeface="Calibri"/>
              </a:rPr>
              <a:t>Web Server – Apache</a:t>
            </a:r>
          </a:p>
          <a:p>
            <a:pPr marL="171450" indent="-171450">
              <a:buFont typeface="Arial" panose="020B0604020202020204" pitchFamily="34" charset="0"/>
              <a:buChar char="•"/>
            </a:pPr>
            <a:endParaRPr lang="en-IN" sz="1200" dirty="0">
              <a:cs typeface="Calibri"/>
            </a:endParaRPr>
          </a:p>
          <a:p>
            <a:pPr marL="171450" indent="-171450">
              <a:buFont typeface="Arial" panose="020B0604020202020204" pitchFamily="34" charset="0"/>
              <a:buChar char="•"/>
            </a:pPr>
            <a:r>
              <a:rPr lang="en-IN" sz="1200" dirty="0">
                <a:cs typeface="Calibri"/>
              </a:rPr>
              <a:t>Front-End – PHP, HTML, CSS </a:t>
            </a:r>
          </a:p>
          <a:p>
            <a:pPr marL="0" indent="0">
              <a:buFont typeface="Arial" panose="020B0604020202020204" pitchFamily="34" charset="0"/>
              <a:buNone/>
            </a:pPr>
            <a:r>
              <a:rPr lang="en-IN" sz="1200" dirty="0">
                <a:cs typeface="Calibri"/>
              </a:rPr>
              <a:t>( We are not using python as making webpages involves using a Framework like Django or Flask, which needs an experienced person to setup and configure )</a:t>
            </a:r>
          </a:p>
          <a:p>
            <a:pPr marL="0" indent="0">
              <a:buFont typeface="Arial" panose="020B0604020202020204" pitchFamily="34" charset="0"/>
              <a:buNone/>
            </a:pPr>
            <a:endParaRPr lang="en-IN" sz="1200" dirty="0">
              <a:cs typeface="Calibri"/>
            </a:endParaRPr>
          </a:p>
          <a:p>
            <a:pPr marL="171450" indent="-171450">
              <a:buFont typeface="Arial" panose="020B0604020202020204" pitchFamily="34" charset="0"/>
              <a:buChar char="•"/>
            </a:pPr>
            <a:r>
              <a:rPr lang="en-IN" sz="1200" dirty="0">
                <a:cs typeface="Calibri"/>
              </a:rPr>
              <a:t>Backend – Oracle/MySQL</a:t>
            </a:r>
          </a:p>
          <a:p>
            <a:pPr marL="0" indent="0">
              <a:buFont typeface="Arial" panose="020B0604020202020204" pitchFamily="34" charset="0"/>
              <a:buNone/>
            </a:pPr>
            <a:endParaRPr lang="en-IN" sz="1200" dirty="0">
              <a:cs typeface="Calibri"/>
            </a:endParaRPr>
          </a:p>
          <a:p>
            <a:pPr marL="171450" indent="-171450">
              <a:buFont typeface="Arial" panose="020B0604020202020204" pitchFamily="34" charset="0"/>
              <a:buChar char="•"/>
            </a:pPr>
            <a:r>
              <a:rPr lang="en-IN" sz="1200" dirty="0">
                <a:cs typeface="Calibri"/>
              </a:rPr>
              <a:t>Hosting – private hosting ( to be decided later )</a:t>
            </a:r>
          </a:p>
          <a:p>
            <a:pPr marL="171450" indent="-171450">
              <a:buFont typeface="Arial" panose="020B0604020202020204" pitchFamily="34" charset="0"/>
              <a:buChar char="•"/>
            </a:pPr>
            <a:endParaRPr lang="en-IN" sz="1200" dirty="0">
              <a:cs typeface="Calibri"/>
            </a:endParaRPr>
          </a:p>
          <a:p>
            <a:pPr marL="171450" indent="-171450">
              <a:buFont typeface="Arial" panose="020B0604020202020204" pitchFamily="34" charset="0"/>
              <a:buChar char="•"/>
            </a:pPr>
            <a:r>
              <a:rPr lang="en-IN" sz="1200" dirty="0">
                <a:cs typeface="Calibri"/>
              </a:rPr>
              <a:t>OR </a:t>
            </a:r>
          </a:p>
          <a:p>
            <a:pPr marL="171450" indent="-171450">
              <a:buFont typeface="Arial" panose="020B0604020202020204" pitchFamily="34" charset="0"/>
              <a:buChar char="•"/>
            </a:pPr>
            <a:endParaRPr lang="en-IN" sz="1200" dirty="0">
              <a:cs typeface="Calibri"/>
            </a:endParaRPr>
          </a:p>
          <a:p>
            <a:pPr marL="171450" indent="-171450">
              <a:buFont typeface="Arial" panose="020B0604020202020204" pitchFamily="34" charset="0"/>
              <a:buChar char="•"/>
            </a:pPr>
            <a:r>
              <a:rPr lang="en-IN" sz="1200" dirty="0">
                <a:cs typeface="Calibri"/>
              </a:rPr>
              <a:t>Make the whole thing in </a:t>
            </a:r>
            <a:r>
              <a:rPr lang="en-IN" sz="1200" dirty="0" err="1">
                <a:cs typeface="Calibri"/>
              </a:rPr>
              <a:t>Wix</a:t>
            </a:r>
            <a:endParaRPr lang="en-IN" sz="12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a:t>
            </a:r>
            <a:endParaRPr lang="en-IN" sz="1200" dirty="0"/>
          </a:p>
          <a:p>
            <a:pPr marL="171450" indent="-171450">
              <a:buFont typeface="Arial" panose="020B0604020202020204" pitchFamily="34" charset="0"/>
              <a:buChar char="•"/>
            </a:pPr>
            <a:endParaRPr lang="en-IN" sz="1200" dirty="0">
              <a:cs typeface="Calibri"/>
            </a:endParaRPr>
          </a:p>
          <a:p>
            <a:pPr marL="0" indent="0">
              <a:buFont typeface="Arial" panose="020B0604020202020204" pitchFamily="34" charset="0"/>
              <a:buNone/>
            </a:pPr>
            <a:endParaRPr lang="en-IN" sz="1200" dirty="0">
              <a:cs typeface="Calibri"/>
            </a:endParaRPr>
          </a:p>
          <a:p>
            <a:pPr marL="0" indent="0">
              <a:buFont typeface="Arial" panose="020B0604020202020204" pitchFamily="34" charset="0"/>
              <a:buNone/>
            </a:pPr>
            <a:endParaRPr lang="en-IN" sz="1200" dirty="0">
              <a:cs typeface="Calibri"/>
            </a:endParaRPr>
          </a:p>
          <a:p>
            <a:pPr marL="0" indent="0">
              <a:buFont typeface="Arial" panose="020B0604020202020204" pitchFamily="34" charset="0"/>
              <a:buNone/>
            </a:pPr>
            <a:endParaRPr lang="en-IN" sz="1200" dirty="0">
              <a:cs typeface="Calibri"/>
            </a:endParaRPr>
          </a:p>
          <a:p>
            <a:pPr marL="0" indent="0">
              <a:buFont typeface="Arial" panose="020B0604020202020204" pitchFamily="34" charset="0"/>
              <a:buNone/>
            </a:pPr>
            <a:endParaRPr lang="en-IN" sz="1200" dirty="0">
              <a:cs typeface="Calibri"/>
            </a:endParaRPr>
          </a:p>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1855643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9</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dirty="0"/>
              <a:t>Research on similar sites (competition) – Reason why those sites are not suitable (product ideas) or are not a proper solution for our Problem Statement</a:t>
            </a:r>
          </a:p>
          <a:p>
            <a:endParaRPr lang="en-IN" sz="1600" dirty="0"/>
          </a:p>
          <a:p>
            <a:pPr marL="228600" indent="-228600">
              <a:buFont typeface="+mj-lt"/>
              <a:buAutoNum type="arabicPeriod"/>
            </a:pPr>
            <a:r>
              <a:rPr lang="en-IN" dirty="0"/>
              <a:t>Too much of cluttering</a:t>
            </a:r>
          </a:p>
          <a:p>
            <a:pPr marL="228600" indent="-228600">
              <a:buFont typeface="+mj-lt"/>
              <a:buAutoNum type="arabicPeriod"/>
            </a:pPr>
            <a:r>
              <a:rPr lang="en-IN" dirty="0"/>
              <a:t>Unrelated product listing which are not relevant for student life</a:t>
            </a:r>
          </a:p>
          <a:p>
            <a:pPr marL="228600" indent="-228600">
              <a:buFont typeface="+mj-lt"/>
              <a:buAutoNum type="arabicPeriod"/>
            </a:pPr>
            <a:r>
              <a:rPr lang="en-IN" dirty="0"/>
              <a:t>Prohibitive costs for products – not suitable for students with limited revenue source</a:t>
            </a:r>
          </a:p>
          <a:p>
            <a:pPr marL="0" indent="0">
              <a:buFont typeface="+mj-lt"/>
              <a:buNone/>
            </a:pPr>
            <a:r>
              <a:rPr lang="en-IN" dirty="0"/>
              <a:t>These can be some background of building a </a:t>
            </a:r>
            <a:r>
              <a:rPr lang="en-IN" dirty="0" err="1"/>
              <a:t>uni</a:t>
            </a:r>
            <a:r>
              <a:rPr lang="en-IN" dirty="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dirty="0"/>
              <a:t>---------------------------------------------------------------------------------------------------------------------------------------------------------------------------------------------------------</a:t>
            </a:r>
            <a:endParaRPr lang="en-IN" sz="1200" dirty="0"/>
          </a:p>
          <a:p>
            <a:pPr marL="0" indent="0">
              <a:buFont typeface="+mj-lt"/>
              <a:buNone/>
            </a:pPr>
            <a:endParaRPr lang="en-IN" dirty="0"/>
          </a:p>
          <a:p>
            <a:pPr marL="0" indent="0">
              <a:buFont typeface="+mj-lt"/>
              <a:buNone/>
            </a:pPr>
            <a:r>
              <a:rPr lang="en-IN" dirty="0"/>
              <a:t>Research on design (design ideas)</a:t>
            </a:r>
          </a:p>
          <a:p>
            <a:pPr marL="0" indent="0">
              <a:buFont typeface="+mj-lt"/>
              <a:buNone/>
            </a:pPr>
            <a:endParaRPr lang="en-IN" dirty="0"/>
          </a:p>
          <a:p>
            <a:pPr marL="228600" indent="-228600">
              <a:buFont typeface="+mj-lt"/>
              <a:buAutoNum type="arabicPeriod"/>
            </a:pPr>
            <a:r>
              <a:rPr lang="en-IN" dirty="0"/>
              <a:t>What all sites were referred for benchmark</a:t>
            </a:r>
          </a:p>
          <a:p>
            <a:pPr marL="228600" indent="-228600">
              <a:buFont typeface="+mj-lt"/>
              <a:buAutoNum type="arabicPeriod"/>
            </a:pPr>
            <a:r>
              <a:rPr lang="en-IN" dirty="0"/>
              <a:t>Looking at standard design principles – human centric, accessibility and usability (W3C, WCAG etc sites)</a:t>
            </a:r>
          </a:p>
          <a:p>
            <a:pPr marL="228600" indent="-228600">
              <a:buFont typeface="+mj-lt"/>
              <a:buAutoNum type="arabicPeriod"/>
            </a:pPr>
            <a:r>
              <a:rPr lang="en-IN" dirty="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dirty="0"/>
              <a:t>---------------------------------------------------------------------------------------------------------------------------------------------------------------------------------------------------------</a:t>
            </a:r>
            <a:endParaRPr lang="en-IN" sz="1200" dirty="0"/>
          </a:p>
          <a:p>
            <a:pPr marL="0" indent="0">
              <a:buFont typeface="+mj-lt"/>
              <a:buNone/>
            </a:pPr>
            <a:endParaRPr lang="en-IN" dirty="0"/>
          </a:p>
          <a:p>
            <a:pPr marL="0" indent="0">
              <a:buFont typeface="+mj-lt"/>
              <a:buNone/>
            </a:pPr>
            <a:r>
              <a:rPr lang="en-IN" dirty="0"/>
              <a:t>Related Security and Privacy research and associated laws</a:t>
            </a:r>
          </a:p>
          <a:p>
            <a:pPr marL="0" indent="0">
              <a:buFont typeface="+mj-lt"/>
              <a:buNone/>
            </a:pPr>
            <a:endParaRPr lang="en-IN" dirty="0"/>
          </a:p>
          <a:p>
            <a:pPr marL="0" indent="0">
              <a:buFont typeface="+mj-lt"/>
              <a:buNone/>
            </a:pPr>
            <a:r>
              <a:rPr lang="en-IN" dirty="0"/>
              <a:t>1. Securing data (user, product and transactions (not financial but any data exchanges happening)</a:t>
            </a:r>
          </a:p>
          <a:p>
            <a:pPr marL="0" indent="0">
              <a:buFont typeface="+mj-lt"/>
              <a:buNone/>
            </a:pPr>
            <a:r>
              <a:rPr lang="en-IN" dirty="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dirty="0"/>
              <a:t>---------------------------------------------------------------------------------------------------------------------------------------------------------------------------------------------------------</a:t>
            </a:r>
            <a:endParaRPr lang="en-IN" sz="1200" dirty="0"/>
          </a:p>
          <a:p>
            <a:pPr marL="0" indent="0">
              <a:buFont typeface="+mj-lt"/>
              <a:buNone/>
            </a:pPr>
            <a:endParaRPr lang="en-IN" dirty="0"/>
          </a:p>
          <a:p>
            <a:pPr marL="0" indent="0">
              <a:buFont typeface="+mj-lt"/>
              <a:buNone/>
            </a:pPr>
            <a:r>
              <a:rPr lang="en-IN" dirty="0"/>
              <a:t>Research on platform and technology choice</a:t>
            </a:r>
          </a:p>
          <a:p>
            <a:pPr marL="0" indent="0">
              <a:buFont typeface="+mj-lt"/>
              <a:buNone/>
            </a:pPr>
            <a:endParaRPr lang="en-IN" dirty="0"/>
          </a:p>
          <a:p>
            <a:pPr marL="228600" indent="-228600">
              <a:buFont typeface="+mj-lt"/>
              <a:buAutoNum type="arabicPeriod"/>
            </a:pPr>
            <a:r>
              <a:rPr lang="en-IN" dirty="0"/>
              <a:t>Whether to use tech and build ground up or leverage a hosting provider like </a:t>
            </a:r>
            <a:r>
              <a:rPr lang="en-IN" dirty="0" err="1"/>
              <a:t>Wix</a:t>
            </a:r>
            <a:endParaRPr lang="en-IN" dirty="0"/>
          </a:p>
          <a:p>
            <a:pPr marL="228600" indent="-228600">
              <a:buFont typeface="+mj-lt"/>
              <a:buAutoNum type="arabicPeriod"/>
            </a:pPr>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282592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11</a:t>
            </a:fld>
            <a:endParaRPr lang="en-IN"/>
          </a:p>
        </p:txBody>
      </p:sp>
    </p:spTree>
    <p:extLst>
      <p:ext uri="{BB962C8B-B14F-4D97-AF65-F5344CB8AC3E}">
        <p14:creationId xmlns:p14="http://schemas.microsoft.com/office/powerpoint/2010/main" val="1956975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B552FD-6F5F-4AD9-BD80-3584A168A154}" type="datetimeFigureOut">
              <a:rPr lang="en-IN" smtClean="0"/>
              <a:t>24-02-2024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552FD-6F5F-4AD9-BD80-3584A168A154}" type="datetimeFigureOut">
              <a:rPr lang="en-IN" smtClean="0"/>
              <a:t>24-02-2024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552FD-6F5F-4AD9-BD80-3584A168A154}" type="datetimeFigureOut">
              <a:rPr lang="en-IN" smtClean="0"/>
              <a:t>24-02-2024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552FD-6F5F-4AD9-BD80-3584A168A154}" type="datetimeFigureOut">
              <a:rPr lang="en-IN" smtClean="0"/>
              <a:t>24-02-2024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24-02-2024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B552FD-6F5F-4AD9-BD80-3584A168A154}" type="datetimeFigureOut">
              <a:rPr lang="en-IN" smtClean="0"/>
              <a:t>24-02-2024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B552FD-6F5F-4AD9-BD80-3584A168A154}" type="datetimeFigureOut">
              <a:rPr lang="en-IN" smtClean="0"/>
              <a:t>24-02-2024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B552FD-6F5F-4AD9-BD80-3584A168A154}" type="datetimeFigureOut">
              <a:rPr lang="en-IN" smtClean="0"/>
              <a:t>24-02-2024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24-02-2024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24-02-2024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eu.patagonia.com/gb/en/home/" TargetMode="External"/><Relationship Id="rId3" Type="http://schemas.openxmlformats.org/officeDocument/2006/relationships/hyperlink" Target="https://github.com/Arcy-03/Team-Software-Project-L4" TargetMode="External"/><Relationship Id="rId7" Type="http://schemas.openxmlformats.org/officeDocument/2006/relationships/hyperlink" Target="https://www.ebay.co.uk/" TargetMode="External"/><Relationship Id="rId12" Type="http://schemas.openxmlformats.org/officeDocument/2006/relationships/hyperlink" Target="https://www.interaction-design.org/literature/article/it-ain-t-what-you-do-it-s-the-way-that-you-do-it-mobile-app-usability-best-practices" TargetMode="External"/><Relationship Id="rId2" Type="http://schemas.openxmlformats.org/officeDocument/2006/relationships/hyperlink" Target="https://www.figma.com/" TargetMode="External"/><Relationship Id="rId1" Type="http://schemas.openxmlformats.org/officeDocument/2006/relationships/slideLayout" Target="../slideLayouts/slideLayout2.xml"/><Relationship Id="rId6" Type="http://schemas.openxmlformats.org/officeDocument/2006/relationships/hyperlink" Target="https://www.amazon.co.uk/" TargetMode="External"/><Relationship Id="rId11" Type="http://schemas.openxmlformats.org/officeDocument/2006/relationships/hyperlink" Target="https://www.w3.org/WAI/standards-guidelines/wcag/" TargetMode="External"/><Relationship Id="rId5" Type="http://schemas.openxmlformats.org/officeDocument/2006/relationships/hyperlink" Target="https://iconify.design/" TargetMode="External"/><Relationship Id="rId10" Type="http://schemas.openxmlformats.org/officeDocument/2006/relationships/hyperlink" Target="https://www.vinted.co.uk/" TargetMode="External"/><Relationship Id="rId4" Type="http://schemas.openxmlformats.org/officeDocument/2006/relationships/hyperlink" Target="https://trello.com/b/fxZKSD1f/tsp-uni-marketplace" TargetMode="External"/><Relationship Id="rId9" Type="http://schemas.openxmlformats.org/officeDocument/2006/relationships/hyperlink" Target="https://www.depop.com/g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2" y="903008"/>
            <a:ext cx="4187502" cy="1899912"/>
          </a:xfrm>
        </p:spPr>
        <p:txBody>
          <a:bodyPr vert="horz" lIns="91440" tIns="45720" rIns="91440" bIns="45720" rtlCol="0" anchor="ctr">
            <a:normAutofit/>
          </a:bodyPr>
          <a:lstStyle/>
          <a:p>
            <a:pPr algn="l"/>
            <a:r>
              <a:rPr lang="en-US" sz="3200" dirty="0"/>
              <a:t>Team Software Project:</a:t>
            </a:r>
            <a:br>
              <a:rPr lang="en-US" sz="3200" dirty="0"/>
            </a:br>
            <a:r>
              <a:rPr lang="en-US" sz="3200" dirty="0"/>
              <a:t>Uni Marketplace</a:t>
            </a:r>
            <a:br>
              <a:rPr lang="en-US" sz="3100" dirty="0"/>
            </a:br>
            <a:endParaRPr lang="en-US" sz="3100" dirty="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000" b="1" u="sng" dirty="0"/>
              <a:t>Team:</a:t>
            </a:r>
          </a:p>
          <a:p>
            <a:pPr indent="-228600" algn="l">
              <a:buFont typeface="Arial" panose="020B0604020202020204" pitchFamily="34" charset="0"/>
              <a:buChar char="•"/>
            </a:pPr>
            <a:endParaRPr lang="en-US" sz="2000" dirty="0"/>
          </a:p>
          <a:p>
            <a:pPr algn="l"/>
            <a:r>
              <a:rPr lang="en-US" sz="2000" dirty="0"/>
              <a:t>Hrithik Chandra</a:t>
            </a:r>
          </a:p>
          <a:p>
            <a:pPr algn="l"/>
            <a:r>
              <a:rPr lang="en-US" sz="2000" dirty="0"/>
              <a:t>Jemima Anil George</a:t>
            </a:r>
          </a:p>
          <a:p>
            <a:pPr algn="l"/>
            <a:r>
              <a:rPr lang="en-US" sz="2000" dirty="0"/>
              <a:t>Anderson Sugianto</a:t>
            </a:r>
          </a:p>
          <a:p>
            <a:pPr algn="l"/>
            <a:r>
              <a:rPr lang="en-US" sz="2000" dirty="0"/>
              <a:t>Sujan Gurung</a:t>
            </a:r>
          </a:p>
          <a:p>
            <a:pPr algn="l"/>
            <a:r>
              <a:rPr lang="en-US" sz="2000" dirty="0"/>
              <a:t>Mahfuza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p:txBody>
          <a:bodyPr/>
          <a:lstStyle/>
          <a:p>
            <a:r>
              <a:rPr lang="en-IN" dirty="0"/>
              <a:t>Research</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9837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57200" y="1250950"/>
            <a:ext cx="3670553" cy="817840"/>
          </a:xfrm>
        </p:spPr>
        <p:txBody>
          <a:bodyPr vert="horz" lIns="91440" tIns="45720" rIns="91440" bIns="45720" rtlCol="0" anchor="b">
            <a:normAutofit/>
          </a:bodyPr>
          <a:lstStyle/>
          <a:p>
            <a:r>
              <a:rPr lang="en-US" sz="4000" kern="1200" dirty="0">
                <a:solidFill>
                  <a:schemeClr val="tx1"/>
                </a:solidFill>
                <a:latin typeface="+mj-lt"/>
                <a:ea typeface="+mj-ea"/>
                <a:cs typeface="+mj-cs"/>
              </a:rPr>
              <a:t>Gantt Chart</a:t>
            </a:r>
          </a:p>
        </p:txBody>
      </p:sp>
      <p:sp>
        <p:nvSpPr>
          <p:cNvPr id="5" name="TextBox 4">
            <a:extLst>
              <a:ext uri="{FF2B5EF4-FFF2-40B4-BE49-F238E27FC236}">
                <a16:creationId xmlns:a16="http://schemas.microsoft.com/office/drawing/2014/main" id="{FD3E728F-6643-D0B6-C99B-448350B22635}"/>
              </a:ext>
            </a:extLst>
          </p:cNvPr>
          <p:cNvSpPr txBox="1"/>
          <p:nvPr/>
        </p:nvSpPr>
        <p:spPr>
          <a:xfrm>
            <a:off x="457199" y="2647195"/>
            <a:ext cx="2533651" cy="305510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Clr>
                <a:schemeClr val="accent3"/>
              </a:buClr>
              <a:buFont typeface="Arial" panose="020B0604020202020204" pitchFamily="34" charset="0"/>
              <a:buChar char="•"/>
            </a:pPr>
            <a:r>
              <a:rPr lang="en-US" sz="1400" dirty="0"/>
              <a:t>This is our Gantt Chart.</a:t>
            </a:r>
          </a:p>
          <a:p>
            <a:pPr indent="-228600" defTabSz="914400">
              <a:lnSpc>
                <a:spcPct val="90000"/>
              </a:lnSpc>
              <a:spcAft>
                <a:spcPts val="600"/>
              </a:spcAft>
              <a:buClr>
                <a:schemeClr val="accent3"/>
              </a:buClr>
              <a:buFont typeface="Arial" panose="020B0604020202020204" pitchFamily="34" charset="0"/>
              <a:buChar char="•"/>
            </a:pPr>
            <a:r>
              <a:rPr lang="en-US" sz="1400" dirty="0"/>
              <a:t>It is a visual tool used for project management. </a:t>
            </a:r>
          </a:p>
          <a:p>
            <a:pPr indent="-228600" defTabSz="914400">
              <a:lnSpc>
                <a:spcPct val="90000"/>
              </a:lnSpc>
              <a:spcAft>
                <a:spcPts val="600"/>
              </a:spcAft>
              <a:buClr>
                <a:schemeClr val="accent3"/>
              </a:buClr>
              <a:buFont typeface="Arial" panose="020B0604020202020204" pitchFamily="34" charset="0"/>
              <a:buChar char="•"/>
            </a:pPr>
            <a:r>
              <a:rPr lang="en-US" sz="1400" dirty="0"/>
              <a:t>It helps us to know the deadlines and status as well as who's responsible for each task in the project.</a:t>
            </a:r>
          </a:p>
          <a:p>
            <a:pPr indent="-228600" defTabSz="914400">
              <a:lnSpc>
                <a:spcPct val="90000"/>
              </a:lnSpc>
              <a:spcAft>
                <a:spcPts val="600"/>
              </a:spcAft>
              <a:buClr>
                <a:schemeClr val="accent3"/>
              </a:buClr>
              <a:buFont typeface="Arial" panose="020B0604020202020204" pitchFamily="34" charset="0"/>
              <a:buChar char="•"/>
            </a:pPr>
            <a:endParaRPr lang="en-US" sz="1400" dirty="0"/>
          </a:p>
          <a:p>
            <a:pPr defTabSz="914400">
              <a:lnSpc>
                <a:spcPct val="90000"/>
              </a:lnSpc>
              <a:spcAft>
                <a:spcPts val="600"/>
              </a:spcAft>
              <a:buClr>
                <a:schemeClr val="accent3"/>
              </a:buClr>
            </a:pPr>
            <a:r>
              <a:rPr lang="en-US" sz="1400" dirty="0"/>
              <a:t>(btw proofread means to read and check errors)</a:t>
            </a:r>
          </a:p>
        </p:txBody>
      </p:sp>
      <p:pic>
        <p:nvPicPr>
          <p:cNvPr id="7" name="Picture 6">
            <a:extLst>
              <a:ext uri="{FF2B5EF4-FFF2-40B4-BE49-F238E27FC236}">
                <a16:creationId xmlns:a16="http://schemas.microsoft.com/office/drawing/2014/main" id="{D747B0E6-798B-3568-8A4D-9F48DDE90819}"/>
              </a:ext>
            </a:extLst>
          </p:cNvPr>
          <p:cNvPicPr>
            <a:picLocks noChangeAspect="1"/>
          </p:cNvPicPr>
          <p:nvPr/>
        </p:nvPicPr>
        <p:blipFill rotWithShape="1">
          <a:blip r:embed="rId3"/>
          <a:srcRect l="1221" t="2544" b="5087"/>
          <a:stretch/>
        </p:blipFill>
        <p:spPr>
          <a:xfrm>
            <a:off x="4422030" y="339165"/>
            <a:ext cx="7495228" cy="5975034"/>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AC0B-0587-0570-D4BA-B8565E38276C}"/>
              </a:ext>
            </a:extLst>
          </p:cNvPr>
          <p:cNvSpPr>
            <a:spLocks noGrp="1"/>
          </p:cNvSpPr>
          <p:nvPr>
            <p:ph type="title"/>
          </p:nvPr>
        </p:nvSpPr>
        <p:spPr/>
        <p:txBody>
          <a:bodyPr/>
          <a:lstStyle/>
          <a:p>
            <a:r>
              <a:rPr lang="en-US">
                <a:ea typeface="Calibri Light"/>
                <a:cs typeface="Calibri Light"/>
              </a:rPr>
              <a:t>Wireframe – our designs</a:t>
            </a:r>
            <a:endParaRPr lang="en-US"/>
          </a:p>
        </p:txBody>
      </p:sp>
      <p:sp>
        <p:nvSpPr>
          <p:cNvPr id="3" name="TextBox 2">
            <a:extLst>
              <a:ext uri="{FF2B5EF4-FFF2-40B4-BE49-F238E27FC236}">
                <a16:creationId xmlns:a16="http://schemas.microsoft.com/office/drawing/2014/main" id="{8E0A746F-0E75-2E0B-10F0-3439E5ADAA50}"/>
              </a:ext>
            </a:extLst>
          </p:cNvPr>
          <p:cNvSpPr txBox="1"/>
          <p:nvPr/>
        </p:nvSpPr>
        <p:spPr>
          <a:xfrm>
            <a:off x="1256479" y="3426864"/>
            <a:ext cx="53020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Our final designs should be interactive and have </a:t>
            </a:r>
            <a:r>
              <a:rPr lang="en-US" dirty="0" err="1">
                <a:ea typeface="Calibri"/>
                <a:cs typeface="Calibri"/>
              </a:rPr>
              <a:t>colour</a:t>
            </a:r>
            <a:r>
              <a:rPr lang="en-US" dirty="0">
                <a:ea typeface="Calibri"/>
                <a:cs typeface="Calibri"/>
              </a:rPr>
              <a:t>.</a:t>
            </a:r>
          </a:p>
          <a:p>
            <a:r>
              <a:rPr lang="en-US" dirty="0">
                <a:ea typeface="Calibri"/>
                <a:cs typeface="Calibri"/>
              </a:rPr>
              <a:t>Wireframe – exact opposite</a:t>
            </a:r>
          </a:p>
        </p:txBody>
      </p:sp>
    </p:spTree>
    <p:extLst>
      <p:ext uri="{BB962C8B-B14F-4D97-AF65-F5344CB8AC3E}">
        <p14:creationId xmlns:p14="http://schemas.microsoft.com/office/powerpoint/2010/main" val="53211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65125"/>
            <a:ext cx="10515600" cy="756309"/>
          </a:xfrm>
        </p:spPr>
        <p:txBody>
          <a:bodyPr>
            <a:normAutofit/>
          </a:bodyPr>
          <a:lstStyle/>
          <a:p>
            <a:r>
              <a:rPr lang="en-IN" sz="3800"/>
              <a:t>Hrithik’s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1711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65125"/>
            <a:ext cx="10515600" cy="756309"/>
          </a:xfrm>
        </p:spPr>
        <p:txBody>
          <a:bodyPr>
            <a:normAutofit/>
          </a:bodyPr>
          <a:lstStyle/>
          <a:p>
            <a:r>
              <a:rPr lang="en-IN" sz="3800"/>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3357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65125"/>
            <a:ext cx="10515600" cy="756309"/>
          </a:xfrm>
        </p:spPr>
        <p:txBody>
          <a:bodyPr>
            <a:normAutofit/>
          </a:bodyPr>
          <a:lstStyle/>
          <a:p>
            <a:r>
              <a:rPr lang="en-IN" sz="3800"/>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2"/>
          <a:srcRect l="16757" t="30596" r="17391" b="15298"/>
          <a:stretch/>
        </p:blipFill>
        <p:spPr>
          <a:xfrm>
            <a:off x="419653" y="1225827"/>
            <a:ext cx="11374787" cy="526773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7868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3600"/>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a:cs typeface="Calibri"/>
              </a:rPr>
              <a:t>My responsibilities in the group are to serve as a Design Lead for the mobile application. I have conducted the following work to date</a:t>
            </a:r>
            <a:endParaRPr lang="en-US"/>
          </a:p>
          <a:p>
            <a:r>
              <a:rPr lang="en-IN" sz="2000">
                <a:cs typeface="Calibri"/>
              </a:rPr>
              <a:t>Research into online shopping applications; I did research on eBay, Vinted and Depop and took design inspirations for certain features from them. </a:t>
            </a:r>
          </a:p>
          <a:p>
            <a:r>
              <a:rPr lang="en-IN" sz="2000">
                <a:cs typeface="Calibri"/>
              </a:rPr>
              <a:t>Designed a mobile application prototype for this project in Figma.</a:t>
            </a:r>
          </a:p>
          <a:p>
            <a:endParaRPr lang="en-IN" sz="200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a:xfrm>
            <a:off x="838200" y="365126"/>
            <a:ext cx="10002328" cy="773562"/>
          </a:xfrm>
        </p:spPr>
        <p:txBody>
          <a:bodyPr>
            <a:normAutofit/>
          </a:bodyPr>
          <a:lstStyle/>
          <a:p>
            <a:r>
              <a:rPr lang="en-IN" sz="3600"/>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a:xfrm>
            <a:off x="751936" y="1138688"/>
            <a:ext cx="10606177" cy="4865298"/>
          </a:xfrm>
        </p:spPr>
        <p:txBody>
          <a:bodyPr vert="horz" lIns="91440" tIns="45720" rIns="91440" bIns="45720" rtlCol="0" anchor="t">
            <a:normAutofit/>
          </a:bodyPr>
          <a:lstStyle/>
          <a:p>
            <a:pPr marL="0" marR="0" indent="0">
              <a:spcBef>
                <a:spcPts val="0"/>
              </a:spcBef>
              <a:spcAft>
                <a:spcPts val="0"/>
              </a:spcAft>
              <a:buNone/>
            </a:pPr>
            <a:r>
              <a:rPr lang="en-IN" sz="1600">
                <a:effectLst/>
                <a:latin typeface="Calibri" panose="020F0502020204030204" pitchFamily="34" charset="0"/>
              </a:rPr>
              <a:t>Your version</a:t>
            </a:r>
          </a:p>
          <a:p>
            <a:pPr marL="0" marR="0" indent="0">
              <a:spcBef>
                <a:spcPts val="0"/>
              </a:spcBef>
              <a:spcAft>
                <a:spcPts val="0"/>
              </a:spcAft>
              <a:buNone/>
            </a:pPr>
            <a:endParaRPr lang="en-IN" sz="1600">
              <a:latin typeface="Calibri" panose="020F0502020204030204" pitchFamily="34" charset="0"/>
            </a:endParaRPr>
          </a:p>
          <a:p>
            <a:pPr marL="0" marR="0" indent="0">
              <a:spcBef>
                <a:spcPts val="0"/>
              </a:spcBef>
              <a:spcAft>
                <a:spcPts val="0"/>
              </a:spcAft>
              <a:buNone/>
            </a:pPr>
            <a:r>
              <a:rPr lang="en-IN" sz="1600">
                <a:effectLst/>
                <a:latin typeface="Calibri" panose="020F0502020204030204" pitchFamily="34" charset="0"/>
              </a:rPr>
              <a:t>eBay:</a:t>
            </a:r>
          </a:p>
          <a:p>
            <a:pPr marL="0" marR="0" indent="0">
              <a:spcBef>
                <a:spcPts val="0"/>
              </a:spcBef>
              <a:spcAft>
                <a:spcPts val="0"/>
              </a:spcAft>
              <a:buNone/>
            </a:pPr>
            <a:endParaRPr lang="en-IN" sz="1600">
              <a:latin typeface="Calibri" panose="020F0502020204030204" pitchFamily="34" charset="0"/>
            </a:endParaRPr>
          </a:p>
          <a:p>
            <a:pPr marL="342900" indent="-342900">
              <a:spcBef>
                <a:spcPts val="0"/>
              </a:spcBef>
              <a:buAutoNum type="arabicPeriod"/>
            </a:pPr>
            <a:r>
              <a:rPr lang="en-IN" sz="1600">
                <a:effectLst/>
                <a:latin typeface="Calibri" panose="020F0502020204030204" pitchFamily="34" charset="0"/>
              </a:rPr>
              <a:t>Audience: operates internationally, allowing users to buy and sell items from around the world.</a:t>
            </a:r>
          </a:p>
          <a:p>
            <a:pPr marL="342900" indent="-342900">
              <a:spcBef>
                <a:spcPts val="0"/>
              </a:spcBef>
              <a:buFont typeface="Arial" panose="020B0604020202020204" pitchFamily="34" charset="0"/>
              <a:buAutoNum type="arabicPeriod"/>
            </a:pPr>
            <a:r>
              <a:rPr lang="en-IN" sz="1600">
                <a:effectLst/>
                <a:latin typeface="Calibri" panose="020F0502020204030204" pitchFamily="34" charset="0"/>
              </a:rPr>
              <a:t>Categories: eBay offers a vast range of products across multiple categories, including electronics, fashion, collectibles, and more.</a:t>
            </a:r>
          </a:p>
          <a:p>
            <a:pPr marL="342900" indent="-342900">
              <a:spcBef>
                <a:spcPts val="0"/>
              </a:spcBef>
              <a:buFont typeface="Arial" panose="020B0604020202020204" pitchFamily="34" charset="0"/>
              <a:buAutoNum type="arabicPeriod"/>
            </a:pPr>
            <a:r>
              <a:rPr lang="en-IN" sz="1600">
                <a:effectLst/>
                <a:latin typeface="Calibri" panose="020F0502020204030204" pitchFamily="34" charset="0"/>
              </a:rPr>
              <a:t>Buy It Now: Alongside auctions, eBay also offers fixed-price listings with the "Buy It Now" option.</a:t>
            </a:r>
          </a:p>
          <a:p>
            <a:pPr marL="342900" indent="-342900">
              <a:spcBef>
                <a:spcPts val="0"/>
              </a:spcBef>
              <a:buFont typeface="Arial" panose="020B0604020202020204" pitchFamily="34" charset="0"/>
              <a:buAutoNum type="arabicPeriod"/>
            </a:pPr>
            <a:endParaRPr lang="en-IN" sz="1600">
              <a:effectLst/>
              <a:latin typeface="Calibri" panose="020F0502020204030204" pitchFamily="34" charset="0"/>
            </a:endParaRPr>
          </a:p>
          <a:p>
            <a:pPr marL="342900" indent="-342900">
              <a:spcBef>
                <a:spcPts val="0"/>
              </a:spcBef>
              <a:buAutoNum type="arabicPeriod"/>
            </a:pPr>
            <a:endParaRPr lang="en-IN" sz="1600">
              <a:effectLst/>
              <a:latin typeface="Calibri" panose="020F0502020204030204" pitchFamily="34" charset="0"/>
            </a:endParaRPr>
          </a:p>
          <a:p>
            <a:pPr marL="342900" indent="-342900">
              <a:spcBef>
                <a:spcPts val="0"/>
              </a:spcBef>
              <a:buAutoNum type="arabicPeriod"/>
            </a:pPr>
            <a:endParaRPr lang="en-IN" sz="1600">
              <a:effectLst/>
              <a:latin typeface="Calibri" panose="020F0502020204030204" pitchFamily="34" charset="0"/>
            </a:endParaRPr>
          </a:p>
          <a:p>
            <a:pPr marL="0" marR="0" indent="0">
              <a:spcBef>
                <a:spcPts val="0"/>
              </a:spcBef>
              <a:spcAft>
                <a:spcPts val="0"/>
              </a:spcAft>
              <a:buNone/>
            </a:pPr>
            <a:endParaRPr lang="en-IN" sz="1600">
              <a:effectLst/>
              <a:latin typeface="Calibri" panose="020F0502020204030204" pitchFamily="34" charset="0"/>
            </a:endParaRPr>
          </a:p>
          <a:p>
            <a:pPr marL="0" marR="0" indent="0">
              <a:spcBef>
                <a:spcPts val="0"/>
              </a:spcBef>
              <a:spcAft>
                <a:spcPts val="0"/>
              </a:spcAft>
              <a:buNone/>
            </a:pPr>
            <a:endParaRPr lang="en-IN" sz="1600">
              <a:effectLst/>
              <a:latin typeface="Calibri" panose="020F0502020204030204" pitchFamily="34" charset="0"/>
            </a:endParaRPr>
          </a:p>
          <a:p>
            <a:pPr marL="0" marR="0" indent="0">
              <a:spcBef>
                <a:spcPts val="0"/>
              </a:spcBef>
              <a:spcAft>
                <a:spcPts val="0"/>
              </a:spcAft>
              <a:buNone/>
            </a:pPr>
            <a:endParaRPr lang="en-IN" sz="1600">
              <a:effectLst/>
              <a:latin typeface="Calibri" panose="020F0502020204030204" pitchFamily="34" charset="0"/>
            </a:endParaRPr>
          </a:p>
        </p:txBody>
      </p:sp>
    </p:spTree>
    <p:extLst>
      <p:ext uri="{BB962C8B-B14F-4D97-AF65-F5344CB8AC3E}">
        <p14:creationId xmlns:p14="http://schemas.microsoft.com/office/powerpoint/2010/main" val="321241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a:xfrm>
            <a:off x="838200" y="365126"/>
            <a:ext cx="10002328" cy="773562"/>
          </a:xfrm>
        </p:spPr>
        <p:txBody>
          <a:bodyPr>
            <a:normAutofit/>
          </a:bodyPr>
          <a:lstStyle/>
          <a:p>
            <a:r>
              <a:rPr lang="en-IN" sz="3600"/>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a:xfrm>
            <a:off x="751936" y="1138688"/>
            <a:ext cx="10606177" cy="4865298"/>
          </a:xfrm>
        </p:spPr>
        <p:txBody>
          <a:bodyPr vert="horz" lIns="91440" tIns="45720" rIns="91440" bIns="45720" rtlCol="0" anchor="t">
            <a:normAutofit/>
          </a:bodyPr>
          <a:lstStyle/>
          <a:p>
            <a:pPr marL="0" marR="0" indent="0">
              <a:spcBef>
                <a:spcPts val="0"/>
              </a:spcBef>
              <a:spcAft>
                <a:spcPts val="0"/>
              </a:spcAft>
              <a:buNone/>
            </a:pPr>
            <a:r>
              <a:rPr lang="en-IN" sz="1600">
                <a:effectLst/>
                <a:latin typeface="Calibri" panose="020F0502020204030204" pitchFamily="34" charset="0"/>
              </a:rPr>
              <a:t>eBay:</a:t>
            </a:r>
          </a:p>
          <a:p>
            <a:pPr marL="0" marR="0" indent="0">
              <a:spcBef>
                <a:spcPts val="0"/>
              </a:spcBef>
              <a:spcAft>
                <a:spcPts val="0"/>
              </a:spcAft>
              <a:buNone/>
            </a:pPr>
            <a:endParaRPr lang="en-IN" sz="1600">
              <a:effectLst/>
              <a:latin typeface="Calibri" panose="020F0502020204030204" pitchFamily="34" charset="0"/>
            </a:endParaRPr>
          </a:p>
          <a:p>
            <a:pPr marL="0" marR="0" indent="0">
              <a:spcBef>
                <a:spcPts val="0"/>
              </a:spcBef>
              <a:spcAft>
                <a:spcPts val="0"/>
              </a:spcAft>
              <a:buNone/>
            </a:pPr>
            <a:r>
              <a:rPr lang="en-IN" sz="1600">
                <a:effectLst/>
                <a:latin typeface="Calibri" panose="020F0502020204030204" pitchFamily="34" charset="0"/>
              </a:rPr>
              <a:t>1.  Wide Variety: eBay offers a vast range of products across multiple categories, including electronics, fashion, collectibles, and more.</a:t>
            </a:r>
          </a:p>
          <a:p>
            <a:pPr marL="0" marR="0" indent="0">
              <a:spcBef>
                <a:spcPts val="0"/>
              </a:spcBef>
              <a:spcAft>
                <a:spcPts val="0"/>
              </a:spcAft>
              <a:buNone/>
            </a:pPr>
            <a:r>
              <a:rPr lang="en-IN" sz="1600">
                <a:effectLst/>
                <a:latin typeface="Calibri" panose="020F0502020204030204" pitchFamily="34" charset="0"/>
              </a:rPr>
              <a:t>2.  Auction Format: One of eBay's distinguishing features is its auction-style listings, where users can bid on items.</a:t>
            </a:r>
          </a:p>
          <a:p>
            <a:pPr marL="0" marR="0" indent="0">
              <a:spcBef>
                <a:spcPts val="0"/>
              </a:spcBef>
              <a:spcAft>
                <a:spcPts val="0"/>
              </a:spcAft>
              <a:buNone/>
            </a:pPr>
            <a:r>
              <a:rPr lang="en-IN" sz="1600">
                <a:effectLst/>
                <a:latin typeface="Calibri" panose="020F0502020204030204" pitchFamily="34" charset="0"/>
              </a:rPr>
              <a:t>3.  Buy It Now: Alongside auctions, eBay also offers fixed-price listings with the "Buy It Now" option.</a:t>
            </a:r>
          </a:p>
          <a:p>
            <a:pPr marL="0" marR="0" indent="0">
              <a:spcBef>
                <a:spcPts val="0"/>
              </a:spcBef>
              <a:spcAft>
                <a:spcPts val="0"/>
              </a:spcAft>
              <a:buNone/>
            </a:pPr>
            <a:r>
              <a:rPr lang="en-IN" sz="1600">
                <a:effectLst/>
                <a:latin typeface="Calibri" panose="020F0502020204030204" pitchFamily="34" charset="0"/>
              </a:rPr>
              <a:t>4.  Global Marketplace: eBay operates internationally, allowing users to buy and sell items from around the world.</a:t>
            </a:r>
          </a:p>
          <a:p>
            <a:pPr marL="0" marR="0" indent="0">
              <a:spcBef>
                <a:spcPts val="0"/>
              </a:spcBef>
              <a:spcAft>
                <a:spcPts val="0"/>
              </a:spcAft>
              <a:buNone/>
            </a:pPr>
            <a:r>
              <a:rPr lang="en-IN" sz="1600">
                <a:effectLst/>
                <a:latin typeface="Calibri" panose="020F0502020204030204" pitchFamily="34" charset="0"/>
              </a:rPr>
              <a:t>5.  Seller Tools: eBay provides sellers with various tools and features to manage their listings, such as seller analytics and promotional options.</a:t>
            </a:r>
          </a:p>
          <a:p>
            <a:pPr marL="0" marR="0" indent="0">
              <a:spcBef>
                <a:spcPts val="0"/>
              </a:spcBef>
              <a:spcAft>
                <a:spcPts val="0"/>
              </a:spcAft>
              <a:buNone/>
            </a:pPr>
            <a:r>
              <a:rPr lang="en-IN" sz="1600">
                <a:effectLst/>
                <a:latin typeface="Calibri" panose="020F0502020204030204" pitchFamily="34" charset="0"/>
              </a:rPr>
              <a:t> </a:t>
            </a:r>
          </a:p>
          <a:p>
            <a:pPr marL="0" marR="0" indent="0">
              <a:spcBef>
                <a:spcPts val="0"/>
              </a:spcBef>
              <a:spcAft>
                <a:spcPts val="0"/>
              </a:spcAft>
              <a:buNone/>
            </a:pPr>
            <a:r>
              <a:rPr lang="en-IN" sz="1600">
                <a:effectLst/>
                <a:latin typeface="Calibri" panose="020F0502020204030204" pitchFamily="34" charset="0"/>
              </a:rPr>
              <a:t>Vinted:</a:t>
            </a:r>
          </a:p>
          <a:p>
            <a:pPr marL="0" marR="0" indent="0">
              <a:spcBef>
                <a:spcPts val="0"/>
              </a:spcBef>
              <a:spcAft>
                <a:spcPts val="0"/>
              </a:spcAft>
              <a:buNone/>
            </a:pPr>
            <a:endParaRPr lang="en-IN" sz="1600">
              <a:effectLst/>
              <a:latin typeface="Calibri" panose="020F0502020204030204" pitchFamily="34" charset="0"/>
            </a:endParaRPr>
          </a:p>
          <a:p>
            <a:pPr marL="0" marR="0" indent="0">
              <a:spcBef>
                <a:spcPts val="0"/>
              </a:spcBef>
              <a:spcAft>
                <a:spcPts val="0"/>
              </a:spcAft>
              <a:buNone/>
            </a:pPr>
            <a:r>
              <a:rPr lang="en-IN" sz="1600">
                <a:effectLst/>
                <a:latin typeface="Calibri" panose="020F0502020204030204" pitchFamily="34" charset="0"/>
              </a:rPr>
              <a:t>1. Focus on Fashion: Vinted specializes in second-hand clothing, shoes, and accessories, catering to a fashion-forward audience.</a:t>
            </a:r>
          </a:p>
          <a:p>
            <a:pPr marL="0" marR="0" indent="0">
              <a:spcBef>
                <a:spcPts val="0"/>
              </a:spcBef>
              <a:spcAft>
                <a:spcPts val="0"/>
              </a:spcAft>
              <a:buNone/>
            </a:pPr>
            <a:r>
              <a:rPr lang="en-IN" sz="1600">
                <a:effectLst/>
                <a:latin typeface="Calibri" panose="020F0502020204030204" pitchFamily="34" charset="0"/>
              </a:rPr>
              <a:t>2. Peer-to-Peer Marketplace: Users primarily buy and sell items directly to each other, fostering a sense of community.</a:t>
            </a:r>
          </a:p>
          <a:p>
            <a:pPr marL="0" marR="0" indent="0">
              <a:spcBef>
                <a:spcPts val="0"/>
              </a:spcBef>
              <a:spcAft>
                <a:spcPts val="0"/>
              </a:spcAft>
              <a:buNone/>
            </a:pPr>
            <a:r>
              <a:rPr lang="en-IN" sz="1600">
                <a:effectLst/>
                <a:latin typeface="Calibri" panose="020F0502020204030204" pitchFamily="34" charset="0"/>
              </a:rPr>
              <a:t>3. Simple Selling Process: Vinted emphasizes an easy listing process, allowing users to quickly upload photos and descriptions of their items.</a:t>
            </a:r>
          </a:p>
          <a:p>
            <a:pPr marL="0" marR="0" indent="0">
              <a:spcBef>
                <a:spcPts val="0"/>
              </a:spcBef>
              <a:spcAft>
                <a:spcPts val="0"/>
              </a:spcAft>
              <a:buNone/>
            </a:pPr>
            <a:r>
              <a:rPr lang="en-IN" sz="1600">
                <a:effectLst/>
                <a:latin typeface="Calibri" panose="020F0502020204030204" pitchFamily="34" charset="0"/>
              </a:rPr>
              <a:t>4. Feedback System: Similar to eBay, Vinted has a feedback system where buyers and sellers can rate each other based on their transactions.</a:t>
            </a:r>
          </a:p>
          <a:p>
            <a:pPr marL="0" marR="0" indent="0">
              <a:spcBef>
                <a:spcPts val="0"/>
              </a:spcBef>
              <a:spcAft>
                <a:spcPts val="0"/>
              </a:spcAft>
              <a:buNone/>
            </a:pPr>
            <a:r>
              <a:rPr lang="en-IN" sz="1600">
                <a:effectLst/>
                <a:latin typeface="Calibri" panose="020F0502020204030204" pitchFamily="34" charset="0"/>
              </a:rPr>
              <a:t>5. Shipping Integration: Vinted often includes shipping costs within the listing price, making the purchasing process straightforward for buyers.</a:t>
            </a:r>
          </a:p>
        </p:txBody>
      </p:sp>
    </p:spTree>
    <p:extLst>
      <p:ext uri="{BB962C8B-B14F-4D97-AF65-F5344CB8AC3E}">
        <p14:creationId xmlns:p14="http://schemas.microsoft.com/office/powerpoint/2010/main" val="365927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3600"/>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a:xfrm>
            <a:off x="755530" y="1825625"/>
            <a:ext cx="10680940" cy="4667250"/>
          </a:xfrm>
        </p:spPr>
        <p:txBody>
          <a:bodyPr vert="horz" lIns="91440" tIns="45720" rIns="91440" bIns="45720" rtlCol="0" anchor="t">
            <a:normAutofit/>
          </a:bodyPr>
          <a:lstStyle/>
          <a:p>
            <a:pPr marL="0" marR="0" indent="0">
              <a:spcBef>
                <a:spcPts val="0"/>
              </a:spcBef>
              <a:spcAft>
                <a:spcPts val="0"/>
              </a:spcAft>
              <a:buNone/>
            </a:pPr>
            <a:r>
              <a:rPr lang="en-IN" sz="1800">
                <a:effectLst/>
                <a:latin typeface="Calibri" panose="020F0502020204030204" pitchFamily="34" charset="0"/>
              </a:rPr>
              <a:t>Depop:</a:t>
            </a:r>
          </a:p>
          <a:p>
            <a:pPr marL="0" marR="0" indent="0">
              <a:spcBef>
                <a:spcPts val="0"/>
              </a:spcBef>
              <a:spcAft>
                <a:spcPts val="0"/>
              </a:spcAft>
              <a:buNone/>
            </a:pPr>
            <a:endParaRPr lang="en-IN" sz="1600">
              <a:effectLst/>
              <a:latin typeface="Calibri" panose="020F0502020204030204" pitchFamily="34" charset="0"/>
            </a:endParaRPr>
          </a:p>
          <a:p>
            <a:pPr marL="342900" marR="0" indent="-342900">
              <a:spcBef>
                <a:spcPts val="0"/>
              </a:spcBef>
              <a:spcAft>
                <a:spcPts val="0"/>
              </a:spcAft>
              <a:buAutoNum type="arabicPeriod"/>
            </a:pPr>
            <a:r>
              <a:rPr lang="en-IN" sz="1600">
                <a:effectLst/>
                <a:latin typeface="Calibri" panose="020F0502020204030204" pitchFamily="34" charset="0"/>
              </a:rPr>
              <a:t>Fashion and Lifestyle: Depop focuses on unique fashion and lifestyle items, including vintage and handmade goods.</a:t>
            </a:r>
          </a:p>
          <a:p>
            <a:pPr marL="0" marR="0" indent="0">
              <a:spcBef>
                <a:spcPts val="0"/>
              </a:spcBef>
              <a:spcAft>
                <a:spcPts val="0"/>
              </a:spcAft>
              <a:buNone/>
            </a:pPr>
            <a:r>
              <a:rPr lang="en-IN" sz="1600">
                <a:effectLst/>
                <a:latin typeface="Calibri" panose="020F0502020204030204" pitchFamily="34" charset="0"/>
              </a:rPr>
              <a:t>2. Social Commerce: Depop integrates social features, such as following other users and liking items, creating a social shopping experience.</a:t>
            </a:r>
          </a:p>
          <a:p>
            <a:pPr marL="0" marR="0" indent="0">
              <a:spcBef>
                <a:spcPts val="0"/>
              </a:spcBef>
              <a:spcAft>
                <a:spcPts val="0"/>
              </a:spcAft>
              <a:buNone/>
            </a:pPr>
            <a:r>
              <a:rPr lang="en-IN" sz="1600">
                <a:effectLst/>
                <a:latin typeface="Calibri" panose="020F0502020204030204" pitchFamily="34" charset="0"/>
              </a:rPr>
              <a:t>3. Discovery and Inspiration: Depop's Explore page and curated collections provide users with inspiration and help them discover new items and trends.</a:t>
            </a:r>
          </a:p>
          <a:p>
            <a:pPr marL="0" marR="0" indent="0">
              <a:spcBef>
                <a:spcPts val="0"/>
              </a:spcBef>
              <a:spcAft>
                <a:spcPts val="0"/>
              </a:spcAft>
              <a:buNone/>
            </a:pPr>
            <a:r>
              <a:rPr lang="en-IN" sz="1600">
                <a:effectLst/>
                <a:latin typeface="Calibri" panose="020F0502020204030204" pitchFamily="34" charset="0"/>
              </a:rPr>
              <a:t>4. Youthful Audience: Depop has gained popularity among younger demographics, particularly Gen Z, due to its trendy and alternative offerings.</a:t>
            </a:r>
          </a:p>
          <a:p>
            <a:pPr marL="0" marR="0" indent="0">
              <a:spcBef>
                <a:spcPts val="0"/>
              </a:spcBef>
              <a:spcAft>
                <a:spcPts val="0"/>
              </a:spcAft>
              <a:buNone/>
            </a:pPr>
            <a:r>
              <a:rPr lang="en-IN" sz="1600">
                <a:effectLst/>
                <a:latin typeface="Calibri" panose="020F0502020204030204" pitchFamily="34" charset="0"/>
              </a:rPr>
              <a:t>5. Seller Customization: Sellers on Depop can customize their shop profiles and create a distinct brand identity, enhancing their visibility and appeal.</a:t>
            </a:r>
          </a:p>
          <a:p>
            <a:pPr marL="0" marR="0" indent="0">
              <a:spcBef>
                <a:spcPts val="0"/>
              </a:spcBef>
              <a:spcAft>
                <a:spcPts val="0"/>
              </a:spcAft>
              <a:buNone/>
            </a:pPr>
            <a:endParaRPr lang="en-IN" sz="1600">
              <a:effectLst/>
              <a:latin typeface="Calibri" panose="020F0502020204030204" pitchFamily="34" charset="0"/>
            </a:endParaRPr>
          </a:p>
          <a:p>
            <a:pPr marL="0" marR="0" indent="0">
              <a:spcBef>
                <a:spcPts val="0"/>
              </a:spcBef>
              <a:spcAft>
                <a:spcPts val="0"/>
              </a:spcAft>
              <a:buNone/>
            </a:pPr>
            <a:r>
              <a:rPr lang="en-IN" sz="1800">
                <a:effectLst/>
                <a:latin typeface="Calibri" panose="020F0502020204030204" pitchFamily="34" charset="0"/>
              </a:rPr>
              <a:t>Conclusion:</a:t>
            </a:r>
          </a:p>
          <a:p>
            <a:pPr marL="0" marR="0" indent="0">
              <a:spcBef>
                <a:spcPts val="0"/>
              </a:spcBef>
              <a:spcAft>
                <a:spcPts val="0"/>
              </a:spcAft>
              <a:buNone/>
            </a:pPr>
            <a:r>
              <a:rPr lang="en-IN" sz="1600">
                <a:effectLst/>
                <a:latin typeface="Calibri" panose="020F0502020204030204" pitchFamily="34" charset="0"/>
              </a:rPr>
              <a:t> </a:t>
            </a:r>
          </a:p>
          <a:p>
            <a:pPr marL="0" marR="0" indent="0">
              <a:spcBef>
                <a:spcPts val="0"/>
              </a:spcBef>
              <a:spcAft>
                <a:spcPts val="0"/>
              </a:spcAft>
              <a:buNone/>
            </a:pPr>
            <a:r>
              <a:rPr lang="en-IN" sz="1600">
                <a:effectLst/>
                <a:latin typeface="Calibri" panose="020F0502020204030204" pitchFamily="34" charset="0"/>
              </a:rPr>
              <a:t>These are some of the key features that differentiate eBay, Vinted, and Depop in the mobile shopping app landscape. Each platform targets slightly different demographics and offers unique selling propositions to their users.</a:t>
            </a:r>
          </a:p>
          <a:p>
            <a:endParaRPr lang="en-IN" sz="2000">
              <a:cs typeface="Calibri"/>
            </a:endParaRPr>
          </a:p>
        </p:txBody>
      </p:sp>
    </p:spTree>
    <p:extLst>
      <p:ext uri="{BB962C8B-B14F-4D97-AF65-F5344CB8AC3E}">
        <p14:creationId xmlns:p14="http://schemas.microsoft.com/office/powerpoint/2010/main" val="365568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010C-26E4-65EF-BCF8-A1C124DEDBD8}"/>
              </a:ext>
            </a:extLst>
          </p:cNvPr>
          <p:cNvSpPr>
            <a:spLocks noGrp="1"/>
          </p:cNvSpPr>
          <p:nvPr>
            <p:ph type="ctrTitle"/>
          </p:nvPr>
        </p:nvSpPr>
        <p:spPr>
          <a:xfrm>
            <a:off x="8153400" y="1128094"/>
            <a:ext cx="3434180" cy="1415270"/>
          </a:xfrm>
        </p:spPr>
        <p:txBody>
          <a:bodyPr vert="horz" lIns="91440" tIns="45720" rIns="91440" bIns="45720" rtlCol="0" anchor="t">
            <a:normAutofit/>
          </a:bodyPr>
          <a:lstStyle/>
          <a:p>
            <a:pPr algn="l"/>
            <a:r>
              <a:rPr lang="en-US" sz="3200" dirty="0"/>
              <a:t>Team Software Project:</a:t>
            </a:r>
            <a:br>
              <a:rPr lang="en-US" sz="3200" dirty="0"/>
            </a:br>
            <a:r>
              <a:rPr lang="en-US" sz="3200" dirty="0"/>
              <a:t>Uni Marketplace</a:t>
            </a:r>
          </a:p>
        </p:txBody>
      </p:sp>
      <p:pic>
        <p:nvPicPr>
          <p:cNvPr id="28" name="Picture 27" descr="Close-up of circuit board">
            <a:extLst>
              <a:ext uri="{FF2B5EF4-FFF2-40B4-BE49-F238E27FC236}">
                <a16:creationId xmlns:a16="http://schemas.microsoft.com/office/drawing/2014/main" id="{CD4E179F-E062-E772-DEA7-7DCE468B7DF7}"/>
              </a:ext>
            </a:extLst>
          </p:cNvPr>
          <p:cNvPicPr>
            <a:picLocks noChangeAspect="1"/>
          </p:cNvPicPr>
          <p:nvPr/>
        </p:nvPicPr>
        <p:blipFill rotWithShape="1">
          <a:blip r:embed="rId3">
            <a:extLst>
              <a:ext uri="{28A0092B-C50C-407E-A947-70E740481C1C}">
                <a14:useLocalDpi xmlns:a14="http://schemas.microsoft.com/office/drawing/2010/main" val="0"/>
              </a:ext>
            </a:extLst>
          </a:blip>
          <a:srcRect l="13753" r="25792"/>
          <a:stretch/>
        </p:blipFill>
        <p:spPr>
          <a:xfrm>
            <a:off x="-9886" y="10"/>
            <a:ext cx="7572605" cy="6857990"/>
          </a:xfrm>
          <a:prstGeom prst="rect">
            <a:avLst/>
          </a:prstGeom>
        </p:spPr>
      </p:pic>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FE95A22-7629-1340-8AA7-B1E42E4AF47C}"/>
              </a:ext>
            </a:extLst>
          </p:cNvPr>
          <p:cNvSpPr>
            <a:spLocks noGrp="1"/>
          </p:cNvSpPr>
          <p:nvPr>
            <p:ph type="subTitle" idx="1"/>
          </p:nvPr>
        </p:nvSpPr>
        <p:spPr>
          <a:xfrm>
            <a:off x="8199390" y="3040906"/>
            <a:ext cx="3434180" cy="3097677"/>
          </a:xfrm>
        </p:spPr>
        <p:txBody>
          <a:bodyPr vert="horz" lIns="91440" tIns="45720" rIns="91440" bIns="45720" rtlCol="0">
            <a:normAutofit/>
          </a:bodyPr>
          <a:lstStyle/>
          <a:p>
            <a:pPr algn="l"/>
            <a:r>
              <a:rPr lang="en-US" sz="2000" u="sng" dirty="0"/>
              <a:t>Team</a:t>
            </a:r>
          </a:p>
          <a:p>
            <a:pPr indent="-228600" algn="l">
              <a:buFont typeface="Arial" panose="020B0604020202020204" pitchFamily="34" charset="0"/>
              <a:buChar char="•"/>
            </a:pPr>
            <a:endParaRPr lang="en-US" sz="2000" u="sng" dirty="0"/>
          </a:p>
          <a:p>
            <a:pPr algn="l"/>
            <a:r>
              <a:rPr lang="en-US" sz="2000" dirty="0"/>
              <a:t>Hrithik Chandra</a:t>
            </a:r>
          </a:p>
          <a:p>
            <a:pPr algn="l"/>
            <a:r>
              <a:rPr lang="en-US" sz="2000" dirty="0"/>
              <a:t>Jemima Anil George</a:t>
            </a:r>
          </a:p>
          <a:p>
            <a:pPr algn="l"/>
            <a:r>
              <a:rPr lang="en-US" sz="2000" dirty="0"/>
              <a:t>Anderson Sugianto</a:t>
            </a:r>
          </a:p>
          <a:p>
            <a:pPr algn="l"/>
            <a:r>
              <a:rPr lang="en-US" sz="2000" dirty="0"/>
              <a:t>Sujan Gurung</a:t>
            </a:r>
          </a:p>
          <a:p>
            <a:pPr algn="l"/>
            <a:r>
              <a:rPr lang="en-US" sz="2000" dirty="0"/>
              <a:t>Mahfuza Begum</a:t>
            </a:r>
          </a:p>
        </p:txBody>
      </p:sp>
    </p:spTree>
    <p:extLst>
      <p:ext uri="{BB962C8B-B14F-4D97-AF65-F5344CB8AC3E}">
        <p14:creationId xmlns:p14="http://schemas.microsoft.com/office/powerpoint/2010/main" val="4001864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54C-AC0B-13FF-8FCB-24DDF6C95730}"/>
              </a:ext>
            </a:extLst>
          </p:cNvPr>
          <p:cNvSpPr>
            <a:spLocks noGrp="1"/>
          </p:cNvSpPr>
          <p:nvPr>
            <p:ph type="title"/>
          </p:nvPr>
        </p:nvSpPr>
        <p:spPr>
          <a:xfrm>
            <a:off x="784252" y="243745"/>
            <a:ext cx="10702898" cy="689705"/>
          </a:xfrm>
        </p:spPr>
        <p:txBody>
          <a:bodyPr>
            <a:normAutofit/>
          </a:bodyPr>
          <a:lstStyle/>
          <a:p>
            <a:r>
              <a:rPr lang="en-US" sz="3600">
                <a:cs typeface="Calibri Light"/>
              </a:rPr>
              <a:t>Anderson's Work to Date</a:t>
            </a:r>
            <a:endParaRPr lang="en-US" sz="3600"/>
          </a:p>
        </p:txBody>
      </p:sp>
      <p:pic>
        <p:nvPicPr>
          <p:cNvPr id="6" name="Picture 5" descr="Screens screenshot of a mobile phone&#10;&#10;Description automatically generated">
            <a:extLst>
              <a:ext uri="{FF2B5EF4-FFF2-40B4-BE49-F238E27FC236}">
                <a16:creationId xmlns:a16="http://schemas.microsoft.com/office/drawing/2014/main" id="{9FF32946-AB34-F6BC-4C85-ED6FE59DC5EA}"/>
              </a:ext>
            </a:extLst>
          </p:cNvPr>
          <p:cNvPicPr>
            <a:picLocks noChangeAspect="1"/>
          </p:cNvPicPr>
          <p:nvPr/>
        </p:nvPicPr>
        <p:blipFill>
          <a:blip r:embed="rId2"/>
          <a:stretch>
            <a:fillRect/>
          </a:stretch>
        </p:blipFill>
        <p:spPr>
          <a:xfrm>
            <a:off x="786083" y="1207692"/>
            <a:ext cx="3122387" cy="4568638"/>
          </a:xfrm>
          <a:prstGeom prst="rect">
            <a:avLst/>
          </a:prstGeom>
        </p:spPr>
      </p:pic>
      <p:sp>
        <p:nvSpPr>
          <p:cNvPr id="10" name="TextBox 9">
            <a:extLst>
              <a:ext uri="{FF2B5EF4-FFF2-40B4-BE49-F238E27FC236}">
                <a16:creationId xmlns:a16="http://schemas.microsoft.com/office/drawing/2014/main" id="{9E324539-A36E-2A4C-BD31-C50C466C0AE6}"/>
              </a:ext>
            </a:extLst>
          </p:cNvPr>
          <p:cNvSpPr txBox="1"/>
          <p:nvPr/>
        </p:nvSpPr>
        <p:spPr>
          <a:xfrm>
            <a:off x="1881955" y="5930932"/>
            <a:ext cx="935691" cy="38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Designs</a:t>
            </a:r>
            <a:endParaRPr lang="en-US"/>
          </a:p>
        </p:txBody>
      </p:sp>
      <p:sp>
        <p:nvSpPr>
          <p:cNvPr id="11" name="TextBox 10">
            <a:extLst>
              <a:ext uri="{FF2B5EF4-FFF2-40B4-BE49-F238E27FC236}">
                <a16:creationId xmlns:a16="http://schemas.microsoft.com/office/drawing/2014/main" id="{EBEE1F0D-C2DB-1535-B385-74F7339333AD}"/>
              </a:ext>
            </a:extLst>
          </p:cNvPr>
          <p:cNvSpPr txBox="1"/>
          <p:nvPr/>
        </p:nvSpPr>
        <p:spPr>
          <a:xfrm>
            <a:off x="5749756" y="5930932"/>
            <a:ext cx="1243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References</a:t>
            </a:r>
            <a:endParaRPr lang="en-US"/>
          </a:p>
        </p:txBody>
      </p:sp>
      <p:pic>
        <p:nvPicPr>
          <p:cNvPr id="12" name="Picture 11" descr="A screenshot of a cell phone&#10;&#10;Description automatically generated">
            <a:extLst>
              <a:ext uri="{FF2B5EF4-FFF2-40B4-BE49-F238E27FC236}">
                <a16:creationId xmlns:a16="http://schemas.microsoft.com/office/drawing/2014/main" id="{58C9AF75-0207-0C26-851A-0DBA9FC34B95}"/>
              </a:ext>
            </a:extLst>
          </p:cNvPr>
          <p:cNvPicPr>
            <a:picLocks noChangeAspect="1"/>
          </p:cNvPicPr>
          <p:nvPr/>
        </p:nvPicPr>
        <p:blipFill>
          <a:blip r:embed="rId3"/>
          <a:stretch>
            <a:fillRect/>
          </a:stretch>
        </p:blipFill>
        <p:spPr>
          <a:xfrm>
            <a:off x="4758770" y="1205895"/>
            <a:ext cx="3225825" cy="4568638"/>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14B48EC9-F1EE-1808-8FA8-D6F1BEE84B57}"/>
              </a:ext>
            </a:extLst>
          </p:cNvPr>
          <p:cNvPicPr>
            <a:picLocks noChangeAspect="1"/>
          </p:cNvPicPr>
          <p:nvPr/>
        </p:nvPicPr>
        <p:blipFill>
          <a:blip r:embed="rId4"/>
          <a:stretch>
            <a:fillRect/>
          </a:stretch>
        </p:blipFill>
        <p:spPr>
          <a:xfrm>
            <a:off x="8655601" y="1205895"/>
            <a:ext cx="2244748" cy="4574240"/>
          </a:xfrm>
          <a:prstGeom prst="rect">
            <a:avLst/>
          </a:prstGeom>
        </p:spPr>
      </p:pic>
    </p:spTree>
    <p:extLst>
      <p:ext uri="{BB962C8B-B14F-4D97-AF65-F5344CB8AC3E}">
        <p14:creationId xmlns:p14="http://schemas.microsoft.com/office/powerpoint/2010/main" val="3771377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365126"/>
            <a:ext cx="10422147" cy="836822"/>
          </a:xfrm>
        </p:spPr>
        <p:txBody>
          <a:bodyPr>
            <a:normAutofit/>
          </a:bodyPr>
          <a:lstStyle/>
          <a:p>
            <a:r>
              <a:rPr lang="en-IN" sz="3800" dirty="0"/>
              <a:t>Mahfuza’s Work To Date</a:t>
            </a:r>
          </a:p>
        </p:txBody>
      </p:sp>
      <p:sp>
        <p:nvSpPr>
          <p:cNvPr id="3" name="Content Placeholder 2">
            <a:extLst>
              <a:ext uri="{FF2B5EF4-FFF2-40B4-BE49-F238E27FC236}">
                <a16:creationId xmlns:a16="http://schemas.microsoft.com/office/drawing/2014/main" id="{4FE82AE9-A0D9-8674-D2F3-D367350C753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126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838200" y="365125"/>
            <a:ext cx="10515600" cy="865577"/>
          </a:xfrm>
        </p:spPr>
        <p:txBody>
          <a:bodyPr>
            <a:normAutofit/>
          </a:bodyPr>
          <a:lstStyle/>
          <a:p>
            <a:r>
              <a:rPr lang="en-IN" sz="3800"/>
              <a:t>Sujan’s Work To Date</a:t>
            </a:r>
          </a:p>
        </p:txBody>
      </p:sp>
      <p:sp>
        <p:nvSpPr>
          <p:cNvPr id="3" name="Content Placeholder 2">
            <a:extLst>
              <a:ext uri="{FF2B5EF4-FFF2-40B4-BE49-F238E27FC236}">
                <a16:creationId xmlns:a16="http://schemas.microsoft.com/office/drawing/2014/main" id="{31CA8627-89B6-F183-507F-51FD1D11259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6543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838200" y="365125"/>
            <a:ext cx="10515600" cy="865577"/>
          </a:xfrm>
        </p:spPr>
        <p:txBody>
          <a:bodyPr>
            <a:normAutofit/>
          </a:bodyPr>
          <a:lstStyle/>
          <a:p>
            <a:r>
              <a:rPr lang="en-IN" sz="3800" dirty="0"/>
              <a:t>Final Design</a:t>
            </a:r>
          </a:p>
        </p:txBody>
      </p:sp>
      <p:sp>
        <p:nvSpPr>
          <p:cNvPr id="3" name="Content Placeholder 2">
            <a:extLst>
              <a:ext uri="{FF2B5EF4-FFF2-40B4-BE49-F238E27FC236}">
                <a16:creationId xmlns:a16="http://schemas.microsoft.com/office/drawing/2014/main" id="{31CA8627-89B6-F183-507F-51FD1D11259B}"/>
              </a:ext>
            </a:extLst>
          </p:cNvPr>
          <p:cNvSpPr>
            <a:spLocks noGrp="1"/>
          </p:cNvSpPr>
          <p:nvPr>
            <p:ph idx="1"/>
          </p:nvPr>
        </p:nvSpPr>
        <p:spPr/>
        <p:txBody>
          <a:bodyPr vert="horz" lIns="91440" tIns="45720" rIns="91440" bIns="45720" rtlCol="0" anchor="t">
            <a:normAutofit/>
          </a:bodyPr>
          <a:lstStyle/>
          <a:p>
            <a:r>
              <a:rPr lang="en-IN" dirty="0">
                <a:ea typeface="Calibri"/>
                <a:cs typeface="Calibri"/>
              </a:rPr>
              <a:t>Realisation that mobile app would be more convenient than website</a:t>
            </a:r>
          </a:p>
          <a:p>
            <a:r>
              <a:rPr lang="en-IN" dirty="0">
                <a:ea typeface="Calibri"/>
                <a:cs typeface="Calibri"/>
              </a:rPr>
              <a:t>Can do a poll</a:t>
            </a:r>
          </a:p>
          <a:p>
            <a:r>
              <a:rPr lang="en-IN" dirty="0">
                <a:ea typeface="Calibri"/>
                <a:cs typeface="Calibri"/>
              </a:rPr>
              <a:t>Then decided to make a web app as final design (combining all our ideas) – platform that can be used on both laptop and phone based on convenience.</a:t>
            </a:r>
          </a:p>
        </p:txBody>
      </p:sp>
    </p:spTree>
    <p:extLst>
      <p:ext uri="{BB962C8B-B14F-4D97-AF65-F5344CB8AC3E}">
        <p14:creationId xmlns:p14="http://schemas.microsoft.com/office/powerpoint/2010/main" val="1129163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lstStyle/>
          <a:p>
            <a:r>
              <a:rPr lang="en-IN"/>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1464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90085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lstStyle/>
          <a:p>
            <a:r>
              <a:rPr lang="en-IN"/>
              <a:t>Minutes of Meeting - Agenda</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a:t>Meetings scheduled every week on Thursdays, Fridays (hybrid)</a:t>
            </a:r>
          </a:p>
          <a:p>
            <a:endParaRPr lang="en-IN"/>
          </a:p>
        </p:txBody>
      </p:sp>
    </p:spTree>
    <p:extLst>
      <p:ext uri="{BB962C8B-B14F-4D97-AF65-F5344CB8AC3E}">
        <p14:creationId xmlns:p14="http://schemas.microsoft.com/office/powerpoint/2010/main" val="1235833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p:txBody>
          <a:bodyPr>
            <a:normAutofit/>
          </a:bodyPr>
          <a:lstStyle/>
          <a:p>
            <a:r>
              <a:rPr lang="en-IN" sz="4000"/>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838200" y="1885920"/>
            <a:ext cx="10515600" cy="4606955"/>
          </a:xfrm>
        </p:spPr>
        <p:txBody>
          <a:bodyPr>
            <a:normAutofit/>
          </a:bodyPr>
          <a:lstStyle/>
          <a:p>
            <a:r>
              <a:rPr lang="en-IN" sz="1800"/>
              <a:t>Production Sources -</a:t>
            </a:r>
          </a:p>
          <a:p>
            <a:pPr lvl="1"/>
            <a:r>
              <a:rPr lang="en-IN" sz="1400"/>
              <a:t>Figma -  </a:t>
            </a:r>
            <a:r>
              <a:rPr lang="en-IN" sz="1400">
                <a:hlinkClick r:id="rId2"/>
              </a:rPr>
              <a:t>Figma: The Collaborative Interface Design Tool</a:t>
            </a:r>
            <a:endParaRPr lang="en-IN" sz="1400"/>
          </a:p>
          <a:p>
            <a:pPr lvl="1"/>
            <a:r>
              <a:rPr lang="en-IN" sz="1400"/>
              <a:t>GitHub -  </a:t>
            </a:r>
            <a:r>
              <a:rPr lang="en-IN" sz="1400">
                <a:hlinkClick r:id="rId3"/>
              </a:rPr>
              <a:t>Arcy-03/Team-Software-Project-L4 (github.com)</a:t>
            </a:r>
            <a:endParaRPr lang="en-IN" sz="1400"/>
          </a:p>
          <a:p>
            <a:pPr lvl="1"/>
            <a:r>
              <a:rPr lang="en-IN" sz="1400"/>
              <a:t>Trello -  </a:t>
            </a:r>
            <a:r>
              <a:rPr lang="en-IN" sz="1400">
                <a:hlinkClick r:id="rId4"/>
              </a:rPr>
              <a:t>TSP - Uni Marketplace | Trello</a:t>
            </a:r>
            <a:endParaRPr lang="en-IN" sz="1400"/>
          </a:p>
          <a:p>
            <a:pPr lvl="1"/>
            <a:r>
              <a:rPr lang="en-IN" sz="1400"/>
              <a:t>Iconify - </a:t>
            </a:r>
            <a:r>
              <a:rPr lang="en-IN" sz="1400">
                <a:hlinkClick r:id="rId5"/>
              </a:rPr>
              <a:t>https://iconify.design</a:t>
            </a:r>
            <a:endParaRPr lang="en-IN" sz="1400"/>
          </a:p>
          <a:p>
            <a:pPr lvl="1"/>
            <a:endParaRPr lang="en-IN" sz="1400"/>
          </a:p>
          <a:p>
            <a:r>
              <a:rPr lang="en-IN" sz="1800"/>
              <a:t>Design Inspiration Sources - </a:t>
            </a:r>
          </a:p>
          <a:p>
            <a:pPr lvl="1"/>
            <a:r>
              <a:rPr lang="en-IN" sz="1400"/>
              <a:t>Amazon (Mobile and Website) - </a:t>
            </a:r>
            <a:r>
              <a:rPr lang="en-US" sz="1400">
                <a:hlinkClick r:id="rId6"/>
              </a:rPr>
              <a:t>Amazon.co.uk: Low Prices in Electronics, Books, Sports Equipment &amp; more</a:t>
            </a:r>
            <a:endParaRPr lang="en-IN" sz="1400"/>
          </a:p>
          <a:p>
            <a:pPr lvl="1"/>
            <a:r>
              <a:rPr lang="en-IN" sz="1400"/>
              <a:t>eBay (Mobile and Website) - </a:t>
            </a:r>
            <a:r>
              <a:rPr lang="en-US" sz="1400">
                <a:hlinkClick r:id="rId7"/>
              </a:rPr>
              <a:t>Electronics, Cars, Fashion, Collectibles &amp; More | eBay</a:t>
            </a:r>
            <a:endParaRPr lang="en-IN" sz="1400"/>
          </a:p>
          <a:p>
            <a:pPr lvl="1"/>
            <a:r>
              <a:rPr lang="en-IN" sz="1400"/>
              <a:t>Patagonia - </a:t>
            </a:r>
            <a:r>
              <a:rPr lang="en-IN" sz="1400">
                <a:hlinkClick r:id="rId8"/>
              </a:rPr>
              <a:t>Patagonia Outdoor Clothing &amp; Gear</a:t>
            </a:r>
            <a:endParaRPr lang="en-IN" sz="1400"/>
          </a:p>
          <a:p>
            <a:pPr lvl="1"/>
            <a:r>
              <a:rPr lang="en-IN" sz="1400"/>
              <a:t>Depop - </a:t>
            </a:r>
            <a:r>
              <a:rPr lang="en-US" sz="1400">
                <a:hlinkClick r:id="rId9"/>
              </a:rPr>
              <a:t>Depop - buy, sell, discover unique fashion</a:t>
            </a:r>
            <a:endParaRPr lang="en-IN" sz="1400"/>
          </a:p>
          <a:p>
            <a:pPr lvl="1"/>
            <a:r>
              <a:rPr lang="en-IN" sz="1400"/>
              <a:t>Vinted - </a:t>
            </a:r>
            <a:r>
              <a:rPr lang="en-US" sz="1400">
                <a:hlinkClick r:id="rId10"/>
              </a:rPr>
              <a:t>Vinted | Sell and buy clothes, shoes and accessories</a:t>
            </a:r>
            <a:endParaRPr lang="en-IN" sz="1400"/>
          </a:p>
          <a:p>
            <a:r>
              <a:rPr lang="en-IN" sz="1800"/>
              <a:t>Accessibility and Usability –</a:t>
            </a:r>
          </a:p>
          <a:p>
            <a:pPr lvl="1"/>
            <a:r>
              <a:rPr lang="en-US" sz="1400">
                <a:hlinkClick r:id="rId11"/>
              </a:rPr>
              <a:t>WCAG 2 Overview | Web Accessibility Initiative (WAI) | W3C</a:t>
            </a:r>
            <a:endParaRPr lang="en-IN" sz="1400"/>
          </a:p>
          <a:p>
            <a:pPr lvl="1"/>
            <a:r>
              <a:rPr lang="en-US" sz="1400">
                <a:hlinkClick r:id="rId12"/>
              </a:rPr>
              <a:t>Best Practices for Mobile App Usability from Google | IxDF (interaction-design.org)</a:t>
            </a:r>
            <a:endParaRPr lang="en-IN" sz="1400"/>
          </a:p>
          <a:p>
            <a:pPr lvl="1"/>
            <a:endParaRPr lang="en-IN" sz="1200"/>
          </a:p>
        </p:txBody>
      </p:sp>
    </p:spTree>
    <p:extLst>
      <p:ext uri="{BB962C8B-B14F-4D97-AF65-F5344CB8AC3E}">
        <p14:creationId xmlns:p14="http://schemas.microsoft.com/office/powerpoint/2010/main" val="135940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7281EA-0780-751F-EFED-23BE827E1E31}"/>
              </a:ext>
            </a:extLst>
          </p:cNvPr>
          <p:cNvPicPr/>
          <p:nvPr/>
        </p:nvPicPr>
        <p:blipFill rotWithShape="1">
          <a:blip r:embed="rId3"/>
          <a:src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ormAutofit/>
          </a:bodyPr>
          <a:lstStyle/>
          <a:p>
            <a:br>
              <a:rPr lang="en-US" sz="5200" kern="1200">
                <a:solidFill>
                  <a:srgbClr val="FFFFFF"/>
                </a:solidFill>
                <a:latin typeface="+mj-lt"/>
                <a:ea typeface="+mj-ea"/>
                <a:cs typeface="+mj-cs"/>
              </a:rPr>
            </a:br>
            <a:endParaRPr lang="en-US" sz="5200" kern="1200">
              <a:solidFill>
                <a:srgbClr val="FFFFFF"/>
              </a:solidFill>
              <a:latin typeface="+mj-lt"/>
              <a:ea typeface="+mj-ea"/>
              <a:cs typeface="+mj-cs"/>
            </a:endParaRPr>
          </a:p>
        </p:txBody>
      </p:sp>
    </p:spTree>
    <p:extLst>
      <p:ext uri="{BB962C8B-B14F-4D97-AF65-F5344CB8AC3E}">
        <p14:creationId xmlns:p14="http://schemas.microsoft.com/office/powerpoint/2010/main" val="11963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452531"/>
            <a:ext cx="10623550" cy="1000125"/>
          </a:xfrm>
        </p:spPr>
        <p:txBody>
          <a:bodyPr>
            <a:normAutofit/>
          </a:bodyPr>
          <a:lstStyle/>
          <a:p>
            <a:r>
              <a:rPr lang="en-IN" sz="4200" dirty="0"/>
              <a:t>Uni Marketplace: For Students, By Students</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200" b="1" u="sng" dirty="0"/>
              <a:t>Aims :</a:t>
            </a:r>
          </a:p>
          <a:p>
            <a:pPr marL="0" indent="0">
              <a:buNone/>
            </a:pPr>
            <a:r>
              <a:rPr lang="en-IN" sz="1900" dirty="0"/>
              <a:t>To design and prototype an online marketplace platform providing the means to sell or buy good quality second-hand products to Students, by Students.</a:t>
            </a:r>
            <a:endParaRPr lang="en-IN" sz="2200" u="sng" dirty="0"/>
          </a:p>
          <a:p>
            <a:pPr lvl="1"/>
            <a:endParaRPr lang="en-IN" dirty="0"/>
          </a:p>
          <a:p>
            <a:pPr lvl="1"/>
            <a:r>
              <a:rPr lang="en-US" sz="1700" dirty="0"/>
              <a:t>Allow access to a database of second-hand products showing facts such as price, product description (image, video), Seller contact information, location of university.</a:t>
            </a:r>
          </a:p>
          <a:p>
            <a:pPr lvl="1"/>
            <a:r>
              <a:rPr lang="en-US" sz="1700" dirty="0"/>
              <a:t>Allow users to put products they want to buy later into Wishlist.</a:t>
            </a:r>
          </a:p>
          <a:p>
            <a:pPr lvl="1"/>
            <a:r>
              <a:rPr lang="en-US" sz="1700" dirty="0"/>
              <a:t>Allow users to sell their products.</a:t>
            </a:r>
          </a:p>
          <a:p>
            <a:pPr lvl="1"/>
            <a:r>
              <a:rPr lang="en-US" sz="1700" dirty="0"/>
              <a:t>Allow users to message the sellers. </a:t>
            </a:r>
          </a:p>
          <a:p>
            <a:pPr lvl="1"/>
            <a:r>
              <a:rPr lang="en-US" sz="1700" dirty="0"/>
              <a:t>Provide access to a map system that allows users to determine their pick-up/drop-off location at the university.</a:t>
            </a:r>
          </a:p>
          <a:p>
            <a:pPr lvl="1"/>
            <a:r>
              <a:rPr lang="en-US" sz="1700" dirty="0"/>
              <a:t>Allow users to report damaged or inappropriate items</a:t>
            </a:r>
          </a:p>
          <a:p>
            <a:pPr lvl="1"/>
            <a:r>
              <a:rPr lang="en-IN" sz="1700" dirty="0"/>
              <a:t>Allow users to use either mobile app or website versions as per convenience. </a:t>
            </a:r>
          </a:p>
          <a:p>
            <a:endParaRPr lang="en-IN" dirty="0"/>
          </a:p>
        </p:txBody>
      </p:sp>
    </p:spTree>
    <p:extLst>
      <p:ext uri="{BB962C8B-B14F-4D97-AF65-F5344CB8AC3E}">
        <p14:creationId xmlns:p14="http://schemas.microsoft.com/office/powerpoint/2010/main" val="233082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p:txBody>
          <a:bodyPr anchor="b">
            <a:normAutofit/>
          </a:bodyPr>
          <a:lstStyle/>
          <a:p>
            <a:r>
              <a:rPr lang="en-IN"/>
              <a:t>What we are trying to Solve </a:t>
            </a:r>
            <a:endParaRPr lang="en-IN" dirty="0"/>
          </a:p>
        </p:txBody>
      </p:sp>
      <p:sp>
        <p:nvSpPr>
          <p:cNvPr id="3" name="Content Placeholder 2">
            <a:extLst>
              <a:ext uri="{FF2B5EF4-FFF2-40B4-BE49-F238E27FC236}">
                <a16:creationId xmlns:a16="http://schemas.microsoft.com/office/drawing/2014/main" id="{C8B11A02-5639-9369-C50B-5860E7228AE7}"/>
              </a:ext>
            </a:extLst>
          </p:cNvPr>
          <p:cNvSpPr>
            <a:spLocks noGrp="1"/>
          </p:cNvSpPr>
          <p:nvPr>
            <p:ph idx="1"/>
          </p:nvPr>
        </p:nvSpPr>
        <p:spPr/>
        <p:txBody>
          <a:bodyPr vert="horz" lIns="91440" tIns="45720" rIns="91440" bIns="45720" rtlCol="0" anchor="ctr">
            <a:normAutofit/>
          </a:bodyPr>
          <a:lstStyle/>
          <a:p>
            <a:endParaRPr lang="en-IN"/>
          </a:p>
          <a:p>
            <a:pPr lvl="2"/>
            <a:endParaRPr lang="en-IN"/>
          </a:p>
          <a:p>
            <a:endParaRPr lang="en-IN"/>
          </a:p>
        </p:txBody>
      </p:sp>
    </p:spTree>
    <p:extLst>
      <p:ext uri="{BB962C8B-B14F-4D97-AF65-F5344CB8AC3E}">
        <p14:creationId xmlns:p14="http://schemas.microsoft.com/office/powerpoint/2010/main" val="189269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p:txBody>
          <a:bodyPr/>
          <a:lstStyle/>
          <a:p>
            <a:r>
              <a:rPr lang="en-IN" dirty="0"/>
              <a:t>How we are creating it</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p:txBody>
          <a:bodyPr>
            <a:normAutofit/>
          </a:bodyPr>
          <a:lstStyle/>
          <a:p>
            <a:pPr marL="228600" indent="-228600">
              <a:buFont typeface="+mj-lt"/>
              <a:buAutoNum type="arabicPeriod"/>
            </a:pPr>
            <a:r>
              <a:rPr lang="en-IN" sz="1600" dirty="0"/>
              <a:t>We originally planned to build a website, but now we are building a responsive design, addressing both website and mobile via web app approach.</a:t>
            </a:r>
          </a:p>
          <a:p>
            <a:pPr marL="228600" indent="-228600">
              <a:buFont typeface="+mj-lt"/>
              <a:buAutoNum type="arabicPeriod"/>
            </a:pPr>
            <a:r>
              <a:rPr lang="en-IN" sz="1600" dirty="0"/>
              <a:t>This is because, after thinking through the student persona, we realised that for this application to be simple, intuitive and usable on the go, we as students would prefer a mobile version. But since for certain features to work efficiently, and personal choice, we would also need a website version. </a:t>
            </a:r>
          </a:p>
          <a:p>
            <a:pPr marL="228600" indent="-228600">
              <a:buFont typeface="+mj-lt"/>
              <a:buAutoNum type="arabicPeriod"/>
            </a:pPr>
            <a:r>
              <a:rPr lang="en-IN" sz="1600" dirty="0"/>
              <a:t>Hence, we are making this as a Responsive Web app, so that we can have both versions, with similar designs, making it a versatile platform.  </a:t>
            </a:r>
          </a:p>
          <a:p>
            <a:endParaRPr lang="en-IN" dirty="0"/>
          </a:p>
        </p:txBody>
      </p:sp>
    </p:spTree>
    <p:extLst>
      <p:ext uri="{BB962C8B-B14F-4D97-AF65-F5344CB8AC3E}">
        <p14:creationId xmlns:p14="http://schemas.microsoft.com/office/powerpoint/2010/main" val="5496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6CD2-3FFE-13F7-BBE9-CA04ADCCB491}"/>
              </a:ext>
            </a:extLst>
          </p:cNvPr>
          <p:cNvSpPr>
            <a:spLocks noGrp="1"/>
          </p:cNvSpPr>
          <p:nvPr>
            <p:ph type="title"/>
          </p:nvPr>
        </p:nvSpPr>
        <p:spPr>
          <a:xfrm>
            <a:off x="477020" y="355146"/>
            <a:ext cx="10304373" cy="758825"/>
          </a:xfrm>
        </p:spPr>
        <p:txBody>
          <a:bodyPr>
            <a:normAutofit/>
          </a:bodyPr>
          <a:lstStyle/>
          <a:p>
            <a:r>
              <a:rPr lang="en-IN" sz="3600" dirty="0"/>
              <a:t>HOW THIS PLATFORM WORKS –</a:t>
            </a:r>
          </a:p>
        </p:txBody>
      </p:sp>
      <p:sp>
        <p:nvSpPr>
          <p:cNvPr id="3" name="Content Placeholder 2">
            <a:extLst>
              <a:ext uri="{FF2B5EF4-FFF2-40B4-BE49-F238E27FC236}">
                <a16:creationId xmlns:a16="http://schemas.microsoft.com/office/drawing/2014/main" id="{FDE60A74-AA94-0E9C-2941-D1825B26C25A}"/>
              </a:ext>
            </a:extLst>
          </p:cNvPr>
          <p:cNvSpPr>
            <a:spLocks noGrp="1"/>
          </p:cNvSpPr>
          <p:nvPr>
            <p:ph idx="1"/>
          </p:nvPr>
        </p:nvSpPr>
        <p:spPr>
          <a:xfrm>
            <a:off x="477020" y="1400629"/>
            <a:ext cx="11243266" cy="4992913"/>
          </a:xfrm>
        </p:spPr>
        <p:txBody>
          <a:bodyPr>
            <a:normAutofit fontScale="92500" lnSpcReduction="10000"/>
          </a:bodyPr>
          <a:lstStyle/>
          <a:p>
            <a:r>
              <a:rPr lang="en-IN" sz="1600" dirty="0"/>
              <a:t>Assumptions :</a:t>
            </a:r>
          </a:p>
          <a:p>
            <a:pPr marL="0" indent="0">
              <a:buNone/>
            </a:pPr>
            <a:endParaRPr lang="en-IN" sz="1600" dirty="0"/>
          </a:p>
          <a:p>
            <a:pPr algn="just"/>
            <a:r>
              <a:rPr lang="en-IN" sz="1600" dirty="0"/>
              <a:t>Seller’s Perspective :</a:t>
            </a:r>
          </a:p>
          <a:p>
            <a:pPr lvl="1" algn="just"/>
            <a:r>
              <a:rPr lang="en-IN" sz="1600" dirty="0"/>
              <a:t>Seller uploads the pictures/videos of the item, a proper description, specifying category, brand, Condition, How old it is, price, selling start and end dates and seller’s contact information.</a:t>
            </a:r>
          </a:p>
          <a:p>
            <a:pPr lvl="1" algn="just"/>
            <a:r>
              <a:rPr lang="en-IN" sz="1600" dirty="0"/>
              <a:t>Seller agrees to only two forms of payment – Cash or Bank Transfer</a:t>
            </a:r>
          </a:p>
          <a:p>
            <a:pPr lvl="1" algn="just"/>
            <a:r>
              <a:rPr lang="en-IN" sz="1600" dirty="0"/>
              <a:t>In the Selling Page, there is an inventory of all the items that the Seller has already sold, and those pending sale.</a:t>
            </a:r>
          </a:p>
          <a:p>
            <a:pPr lvl="1" algn="just"/>
            <a:r>
              <a:rPr lang="en-IN" sz="1600" dirty="0"/>
              <a:t>The transaction process specifies when the sale is going to happen, pick-up/drop-off point and mode of payment (cash or direct online transfer)</a:t>
            </a:r>
          </a:p>
          <a:p>
            <a:pPr lvl="1" algn="just"/>
            <a:r>
              <a:rPr lang="en-IN" sz="1600" dirty="0"/>
              <a:t>There is also a Summary page, where all items sold are listed (or all past transactions details) and the total profit.</a:t>
            </a:r>
          </a:p>
          <a:p>
            <a:pPr lvl="1" algn="just"/>
            <a:endParaRPr lang="en-IN" sz="1600" dirty="0"/>
          </a:p>
          <a:p>
            <a:pPr algn="just"/>
            <a:r>
              <a:rPr lang="en-IN" sz="1600" dirty="0"/>
              <a:t>Buyer’s Perspective :</a:t>
            </a:r>
          </a:p>
          <a:p>
            <a:pPr lvl="1" algn="just"/>
            <a:r>
              <a:rPr lang="en-IN" sz="1600" dirty="0"/>
              <a:t>Buyer selects the item that they want to purchase --</a:t>
            </a:r>
          </a:p>
          <a:p>
            <a:pPr lvl="2" algn="just"/>
            <a:r>
              <a:rPr lang="en-IN" sz="1600" dirty="0"/>
              <a:t>If they wish to buy it immediately, they </a:t>
            </a:r>
            <a:r>
              <a:rPr lang="en-IN" sz="1600" u="sng" dirty="0"/>
              <a:t>LOCK THE DEAL </a:t>
            </a:r>
            <a:r>
              <a:rPr lang="en-IN" sz="1600" dirty="0"/>
              <a:t>, the Seller, gets a notification that the item has been “locked”. </a:t>
            </a:r>
          </a:p>
          <a:p>
            <a:pPr lvl="2" algn="just"/>
            <a:r>
              <a:rPr lang="en-IN" sz="1600" dirty="0"/>
              <a:t>If a customer, wants to buy that item,  the seller receives a message from the customer, and they discuss about the process of transaction </a:t>
            </a:r>
          </a:p>
          <a:p>
            <a:pPr lvl="2" algn="just"/>
            <a:r>
              <a:rPr lang="en-IN" sz="1600" dirty="0"/>
              <a:t>The buyer contacts the seller to discuss about the date, time, location of the purchase.</a:t>
            </a:r>
          </a:p>
          <a:p>
            <a:pPr lvl="2" algn="just"/>
            <a:r>
              <a:rPr lang="en-IN" sz="1600" dirty="0"/>
              <a:t>Mode of payment decided by the buyer</a:t>
            </a:r>
          </a:p>
          <a:p>
            <a:pPr lvl="2" algn="just"/>
            <a:r>
              <a:rPr lang="en-IN" sz="1600" dirty="0"/>
              <a:t>If they want further information or evidence of the product, they can message the seller and they must provide it.</a:t>
            </a:r>
          </a:p>
          <a:p>
            <a:pPr lvl="2"/>
            <a:endParaRPr lang="en-IN" sz="1400" dirty="0"/>
          </a:p>
          <a:p>
            <a:endParaRPr lang="en-IN" dirty="0"/>
          </a:p>
        </p:txBody>
      </p:sp>
    </p:spTree>
    <p:extLst>
      <p:ext uri="{BB962C8B-B14F-4D97-AF65-F5344CB8AC3E}">
        <p14:creationId xmlns:p14="http://schemas.microsoft.com/office/powerpoint/2010/main" val="245170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5968-4A22-2C62-FC95-35704FB24115}"/>
              </a:ext>
            </a:extLst>
          </p:cNvPr>
          <p:cNvSpPr>
            <a:spLocks noGrp="1"/>
          </p:cNvSpPr>
          <p:nvPr>
            <p:ph type="title"/>
          </p:nvPr>
        </p:nvSpPr>
        <p:spPr>
          <a:xfrm>
            <a:off x="838200" y="365126"/>
            <a:ext cx="10439400" cy="980596"/>
          </a:xfrm>
        </p:spPr>
        <p:txBody>
          <a:bodyPr>
            <a:normAutofit/>
          </a:bodyPr>
          <a:lstStyle/>
          <a:p>
            <a:r>
              <a:rPr lang="en-IN" sz="4000"/>
              <a:t>Potential Features</a:t>
            </a:r>
          </a:p>
        </p:txBody>
      </p:sp>
      <p:sp>
        <p:nvSpPr>
          <p:cNvPr id="3" name="Content Placeholder 2">
            <a:extLst>
              <a:ext uri="{FF2B5EF4-FFF2-40B4-BE49-F238E27FC236}">
                <a16:creationId xmlns:a16="http://schemas.microsoft.com/office/drawing/2014/main" id="{42177A1F-6CB5-6800-D851-388F49CB2859}"/>
              </a:ext>
            </a:extLst>
          </p:cNvPr>
          <p:cNvSpPr>
            <a:spLocks noGrp="1"/>
          </p:cNvSpPr>
          <p:nvPr>
            <p:ph idx="1"/>
          </p:nvPr>
        </p:nvSpPr>
        <p:spPr>
          <a:xfrm>
            <a:off x="752654" y="1345722"/>
            <a:ext cx="10686691" cy="4687469"/>
          </a:xfrm>
        </p:spPr>
        <p:txBody>
          <a:bodyPr>
            <a:normAutofit/>
          </a:bodyPr>
          <a:lstStyle/>
          <a:p>
            <a:pPr marL="0" indent="0" algn="just" rtl="0" fontAlgn="ctr">
              <a:spcBef>
                <a:spcPts val="0"/>
              </a:spcBef>
              <a:spcAft>
                <a:spcPts val="0"/>
              </a:spcAft>
              <a:buNone/>
            </a:pPr>
            <a:endParaRPr lang="en-IN" sz="2000" dirty="0">
              <a:effectLst/>
              <a:latin typeface="Calibri" panose="020F0502020204030204" pitchFamily="34" charset="0"/>
            </a:endParaRPr>
          </a:p>
          <a:p>
            <a:pPr algn="just" fontAlgn="ctr">
              <a:spcBef>
                <a:spcPts val="0"/>
              </a:spcBef>
            </a:pPr>
            <a:r>
              <a:rPr lang="en-IN" sz="2000" dirty="0">
                <a:effectLst/>
                <a:latin typeface="Calibri" panose="020F0502020204030204" pitchFamily="34" charset="0"/>
              </a:rPr>
              <a:t>Primary Features –</a:t>
            </a:r>
            <a:endParaRPr lang="en-IN" sz="2000" dirty="0">
              <a:latin typeface="Calibri" panose="020F0502020204030204" pitchFamily="34" charset="0"/>
            </a:endParaRPr>
          </a:p>
          <a:p>
            <a:pPr algn="just" fontAlgn="ctr">
              <a:spcBef>
                <a:spcPts val="0"/>
              </a:spcBef>
            </a:pPr>
            <a:endParaRPr lang="en-IN" sz="2000" dirty="0">
              <a:effectLst/>
              <a:latin typeface="Calibri" panose="020F0502020204030204" pitchFamily="34" charset="0"/>
            </a:endParaRPr>
          </a:p>
          <a:p>
            <a:pPr algn="just" fontAlgn="ctr">
              <a:spcBef>
                <a:spcPts val="0"/>
              </a:spcBef>
            </a:pPr>
            <a:endParaRPr lang="en-IN" sz="800" dirty="0">
              <a:effectLst/>
              <a:latin typeface="Calibri" panose="020F0502020204030204" pitchFamily="34" charset="0"/>
            </a:endParaRPr>
          </a:p>
          <a:p>
            <a:pPr lvl="1" algn="just" fontAlgn="ctr">
              <a:spcBef>
                <a:spcPts val="0"/>
              </a:spcBef>
            </a:pPr>
            <a:r>
              <a:rPr lang="en-IN" sz="1600" dirty="0">
                <a:latin typeface="Calibri" panose="020F0502020204030204" pitchFamily="34" charset="0"/>
              </a:rPr>
              <a:t>O</a:t>
            </a:r>
            <a:r>
              <a:rPr lang="en-IN" sz="1600" dirty="0">
                <a:effectLst/>
                <a:latin typeface="Calibri" panose="020F0502020204030204" pitchFamily="34" charset="0"/>
              </a:rPr>
              <a:t>nly </a:t>
            </a:r>
            <a:r>
              <a:rPr lang="en-IN" sz="1600" dirty="0">
                <a:latin typeface="Calibri" panose="020F0502020204030204" pitchFamily="34" charset="0"/>
              </a:rPr>
              <a:t>U</a:t>
            </a:r>
            <a:r>
              <a:rPr lang="en-IN" sz="1600" dirty="0">
                <a:effectLst/>
                <a:latin typeface="Calibri" panose="020F0502020204030204" pitchFamily="34" charset="0"/>
              </a:rPr>
              <a:t>ni students can access; requires authentication – Sign up/ Log in  using Uni email, 2-FA</a:t>
            </a:r>
          </a:p>
          <a:p>
            <a:pPr lvl="1" algn="just" fontAlgn="ctr">
              <a:spcBef>
                <a:spcPts val="0"/>
              </a:spcBef>
            </a:pPr>
            <a:r>
              <a:rPr lang="en-IN" sz="1600" dirty="0">
                <a:latin typeface="Calibri" panose="020F0502020204030204" pitchFamily="34" charset="0"/>
              </a:rPr>
              <a:t>Filter products based on product type, price; </a:t>
            </a:r>
          </a:p>
          <a:p>
            <a:pPr lvl="1" algn="just" fontAlgn="ctr">
              <a:spcBef>
                <a:spcPts val="0"/>
              </a:spcBef>
            </a:pPr>
            <a:r>
              <a:rPr lang="en-IN" sz="1600" dirty="0">
                <a:latin typeface="Calibri" panose="020F0502020204030204" pitchFamily="34" charset="0"/>
              </a:rPr>
              <a:t>Sorting products based on Price, Trending Product Type</a:t>
            </a:r>
          </a:p>
          <a:p>
            <a:pPr lvl="1" algn="just" fontAlgn="ctr">
              <a:spcBef>
                <a:spcPts val="0"/>
              </a:spcBef>
            </a:pPr>
            <a:r>
              <a:rPr lang="en-IN" sz="1600" dirty="0">
                <a:latin typeface="Calibri" panose="020F0502020204030204" pitchFamily="34" charset="0"/>
              </a:rPr>
              <a:t>Shopping Cart (Individual, total price, mode of payment)</a:t>
            </a:r>
          </a:p>
          <a:p>
            <a:pPr lvl="1" algn="just" fontAlgn="ctr">
              <a:spcBef>
                <a:spcPts val="0"/>
              </a:spcBef>
            </a:pPr>
            <a:r>
              <a:rPr lang="en-IN" sz="1600" dirty="0">
                <a:effectLst/>
                <a:latin typeface="Calibri" panose="020F0502020204030204" pitchFamily="34" charset="0"/>
              </a:rPr>
              <a:t>Primarily selling Second hand products, and free ones.</a:t>
            </a:r>
          </a:p>
          <a:p>
            <a:pPr lvl="1" algn="just" fontAlgn="ctr">
              <a:spcBef>
                <a:spcPts val="0"/>
              </a:spcBef>
            </a:pPr>
            <a:endParaRPr lang="en-IN" sz="1600" dirty="0">
              <a:latin typeface="Calibri" panose="020F0502020204030204" pitchFamily="34" charset="0"/>
            </a:endParaRPr>
          </a:p>
          <a:p>
            <a:pPr lvl="1" algn="just" fontAlgn="ctr">
              <a:spcBef>
                <a:spcPts val="0"/>
              </a:spcBef>
            </a:pPr>
            <a:endParaRPr lang="en-IN" sz="2000" dirty="0">
              <a:latin typeface="Calibri" panose="020F0502020204030204" pitchFamily="34" charset="0"/>
            </a:endParaRPr>
          </a:p>
          <a:p>
            <a:pPr algn="just" fontAlgn="ctr">
              <a:spcBef>
                <a:spcPts val="0"/>
              </a:spcBef>
            </a:pPr>
            <a:r>
              <a:rPr lang="en-IN" sz="2000" dirty="0">
                <a:effectLst/>
                <a:latin typeface="Calibri" panose="020F0502020204030204" pitchFamily="34" charset="0"/>
              </a:rPr>
              <a:t>Seco</a:t>
            </a:r>
            <a:r>
              <a:rPr lang="en-IN" sz="2000" dirty="0">
                <a:latin typeface="Calibri" panose="020F0502020204030204" pitchFamily="34" charset="0"/>
              </a:rPr>
              <a:t>ndary Features –</a:t>
            </a:r>
          </a:p>
          <a:p>
            <a:pPr lvl="1" algn="just" fontAlgn="ctr">
              <a:spcBef>
                <a:spcPts val="0"/>
              </a:spcBef>
            </a:pPr>
            <a:r>
              <a:rPr lang="en-IN" sz="1600" dirty="0">
                <a:effectLst/>
                <a:latin typeface="Calibri" panose="020F0502020204030204" pitchFamily="34" charset="0"/>
              </a:rPr>
              <a:t>Multiple university and university log ins</a:t>
            </a:r>
          </a:p>
          <a:p>
            <a:pPr lvl="1" algn="just" fontAlgn="ctr">
              <a:spcBef>
                <a:spcPts val="0"/>
              </a:spcBef>
            </a:pPr>
            <a:r>
              <a:rPr lang="en-IN" sz="1600" dirty="0">
                <a:effectLst/>
                <a:latin typeface="Calibri" panose="020F0502020204030204" pitchFamily="34" charset="0"/>
              </a:rPr>
              <a:t>Map location of drop off/pick up points </a:t>
            </a:r>
          </a:p>
          <a:p>
            <a:pPr lvl="1" algn="just" fontAlgn="ctr">
              <a:spcBef>
                <a:spcPts val="0"/>
              </a:spcBef>
            </a:pPr>
            <a:r>
              <a:rPr lang="en-IN" sz="1600" dirty="0">
                <a:effectLst/>
                <a:latin typeface="Calibri" panose="020F0502020204030204" pitchFamily="34" charset="0"/>
              </a:rPr>
              <a:t>Payment on delivery, Cash or Card/Contactless, Direct Transfer.</a:t>
            </a:r>
          </a:p>
          <a:p>
            <a:pPr lvl="1" algn="just" fontAlgn="ctr">
              <a:spcBef>
                <a:spcPts val="0"/>
              </a:spcBef>
            </a:pPr>
            <a:r>
              <a:rPr lang="en-IN" sz="1600" dirty="0">
                <a:latin typeface="Calibri" panose="020F0502020204030204" pitchFamily="34" charset="0"/>
              </a:rPr>
              <a:t>M</a:t>
            </a:r>
            <a:r>
              <a:rPr lang="en-IN" sz="1600" dirty="0">
                <a:effectLst/>
                <a:latin typeface="Calibri" panose="020F0502020204030204" pitchFamily="34" charset="0"/>
              </a:rPr>
              <a:t>ultiple drop off/pick up points around/in Uni for delivery or picking up delivery. </a:t>
            </a:r>
          </a:p>
          <a:p>
            <a:pPr lvl="1" algn="just" fontAlgn="ctr">
              <a:spcBef>
                <a:spcPts val="0"/>
              </a:spcBef>
            </a:pPr>
            <a:r>
              <a:rPr lang="en-IN" sz="1600" dirty="0">
                <a:effectLst/>
                <a:latin typeface="Calibri" panose="020F0502020204030204" pitchFamily="34" charset="0"/>
              </a:rPr>
              <a:t>Returning Product and Payment in-case of defective product; Wishlist;</a:t>
            </a:r>
            <a:endParaRPr lang="en-IN" sz="2000" dirty="0">
              <a:effectLst/>
              <a:latin typeface="Calibri" panose="020F0502020204030204" pitchFamily="34" charset="0"/>
            </a:endParaRPr>
          </a:p>
        </p:txBody>
      </p:sp>
    </p:spTree>
    <p:extLst>
      <p:ext uri="{BB962C8B-B14F-4D97-AF65-F5344CB8AC3E}">
        <p14:creationId xmlns:p14="http://schemas.microsoft.com/office/powerpoint/2010/main" val="258679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1248" y="256032"/>
            <a:ext cx="10506456" cy="1014984"/>
          </a:xfrm>
        </p:spPr>
        <p:txBody>
          <a:bodyPr anchor="b">
            <a:normAutofit/>
          </a:bodyPr>
          <a:lstStyle/>
          <a:p>
            <a:r>
              <a:rPr lang="en-IN"/>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4293765359"/>
              </p:ext>
            </p:extLst>
          </p:nvPr>
        </p:nvGraphicFramePr>
        <p:xfrm>
          <a:off x="865952" y="1915150"/>
          <a:ext cx="10451591" cy="4520605"/>
        </p:xfrm>
        <a:graphic>
          <a:graphicData uri="http://schemas.openxmlformats.org/drawingml/2006/table">
            <a:tbl>
              <a:tblPr firstRow="1" bandRow="1">
                <a:tableStyleId>{5C22544A-7EE6-4342-B048-85BDC9FD1C3A}</a:tableStyleId>
              </a:tblPr>
              <a:tblGrid>
                <a:gridCol w="2080152">
                  <a:extLst>
                    <a:ext uri="{9D8B030D-6E8A-4147-A177-3AD203B41FA5}">
                      <a16:colId xmlns:a16="http://schemas.microsoft.com/office/drawing/2014/main" val="257545569"/>
                    </a:ext>
                  </a:extLst>
                </a:gridCol>
                <a:gridCol w="2068471">
                  <a:extLst>
                    <a:ext uri="{9D8B030D-6E8A-4147-A177-3AD203B41FA5}">
                      <a16:colId xmlns:a16="http://schemas.microsoft.com/office/drawing/2014/main" val="3576656076"/>
                    </a:ext>
                  </a:extLst>
                </a:gridCol>
                <a:gridCol w="2068471">
                  <a:extLst>
                    <a:ext uri="{9D8B030D-6E8A-4147-A177-3AD203B41FA5}">
                      <a16:colId xmlns:a16="http://schemas.microsoft.com/office/drawing/2014/main" val="3192134857"/>
                    </a:ext>
                  </a:extLst>
                </a:gridCol>
                <a:gridCol w="2166026">
                  <a:extLst>
                    <a:ext uri="{9D8B030D-6E8A-4147-A177-3AD203B41FA5}">
                      <a16:colId xmlns:a16="http://schemas.microsoft.com/office/drawing/2014/main" val="685631711"/>
                    </a:ext>
                  </a:extLst>
                </a:gridCol>
                <a:gridCol w="2068471">
                  <a:extLst>
                    <a:ext uri="{9D8B030D-6E8A-4147-A177-3AD203B41FA5}">
                      <a16:colId xmlns:a16="http://schemas.microsoft.com/office/drawing/2014/main" val="2628111453"/>
                    </a:ext>
                  </a:extLst>
                </a:gridCol>
              </a:tblGrid>
              <a:tr h="513396">
                <a:tc>
                  <a:txBody>
                    <a:bodyPr/>
                    <a:lstStyle/>
                    <a:p>
                      <a:r>
                        <a:rPr lang="en-IN" sz="1600"/>
                        <a:t>Hrithik Chandra</a:t>
                      </a:r>
                    </a:p>
                  </a:txBody>
                  <a:tcPr marL="81857" marR="81857" marT="40929" marB="40929"/>
                </a:tc>
                <a:tc>
                  <a:txBody>
                    <a:bodyPr/>
                    <a:lstStyle/>
                    <a:p>
                      <a:r>
                        <a:rPr lang="en-IN" sz="1600"/>
                        <a:t>Jemima Anil George</a:t>
                      </a:r>
                    </a:p>
                  </a:txBody>
                  <a:tcPr marL="81857" marR="81857" marT="40929" marB="40929"/>
                </a:tc>
                <a:tc>
                  <a:txBody>
                    <a:bodyPr/>
                    <a:lstStyle/>
                    <a:p>
                      <a:r>
                        <a:rPr lang="en-IN" sz="1600"/>
                        <a:t>Anderson Sugianto</a:t>
                      </a:r>
                    </a:p>
                  </a:txBody>
                  <a:tcPr marL="81857" marR="81857" marT="40929" marB="40929"/>
                </a:tc>
                <a:tc>
                  <a:txBody>
                    <a:bodyPr/>
                    <a:lstStyle/>
                    <a:p>
                      <a:r>
                        <a:rPr lang="en-IN" sz="1600"/>
                        <a:t>Mahfuza Begum</a:t>
                      </a:r>
                    </a:p>
                  </a:txBody>
                  <a:tcPr marL="81857" marR="81857" marT="40929" marB="40929"/>
                </a:tc>
                <a:tc>
                  <a:txBody>
                    <a:bodyPr/>
                    <a:lstStyle/>
                    <a:p>
                      <a:r>
                        <a:rPr lang="en-IN" sz="1600" dirty="0"/>
                        <a:t>Sujan Gurung</a:t>
                      </a:r>
                    </a:p>
                  </a:txBody>
                  <a:tcPr marL="81857" marR="81857" marT="40929" marB="40929"/>
                </a:tc>
                <a:extLst>
                  <a:ext uri="{0D108BD9-81ED-4DB2-BD59-A6C34878D82A}">
                    <a16:rowId xmlns:a16="http://schemas.microsoft.com/office/drawing/2014/main" val="100344620"/>
                  </a:ext>
                </a:extLst>
              </a:tr>
              <a:tr h="525177">
                <a:tc>
                  <a:txBody>
                    <a:bodyPr/>
                    <a:lstStyle/>
                    <a:p>
                      <a:r>
                        <a:rPr lang="en-IN" sz="1300"/>
                        <a:t>Current Team Leader </a:t>
                      </a:r>
                    </a:p>
                    <a:p>
                      <a:r>
                        <a:rPr lang="en-IN" sz="1300"/>
                        <a:t>and Website Design</a:t>
                      </a:r>
                    </a:p>
                  </a:txBody>
                  <a:tcPr marL="81857" marR="81857" marT="40929" marB="40929"/>
                </a:tc>
                <a:tc>
                  <a:txBody>
                    <a:bodyPr/>
                    <a:lstStyle/>
                    <a:p>
                      <a:r>
                        <a:rPr lang="en-IN" sz="1300" dirty="0"/>
                        <a:t>Research Lead</a:t>
                      </a:r>
                    </a:p>
                  </a:txBody>
                  <a:tcPr marL="81857" marR="81857" marT="40929" marB="40929"/>
                </a:tc>
                <a:tc>
                  <a:txBody>
                    <a:bodyPr/>
                    <a:lstStyle/>
                    <a:p>
                      <a:r>
                        <a:rPr lang="en-IN" sz="1300"/>
                        <a:t>Mobile version Design</a:t>
                      </a:r>
                    </a:p>
                  </a:txBody>
                  <a:tcPr marL="81857" marR="81857" marT="40929" marB="40929"/>
                </a:tc>
                <a:tc>
                  <a:txBody>
                    <a:bodyPr/>
                    <a:lstStyle/>
                    <a:p>
                      <a:r>
                        <a:rPr lang="en-IN" sz="1300"/>
                        <a:t>Visual Artist – Colour schemes, Fonts, Logo</a:t>
                      </a:r>
                    </a:p>
                  </a:txBody>
                  <a:tcPr marL="81857" marR="81857" marT="40929" marB="40929"/>
                </a:tc>
                <a:tc>
                  <a:txBody>
                    <a:bodyPr/>
                    <a:lstStyle/>
                    <a:p>
                      <a:r>
                        <a:rPr lang="en-IN" sz="1300" dirty="0"/>
                        <a:t>Website Design</a:t>
                      </a:r>
                    </a:p>
                  </a:txBody>
                  <a:tcPr marL="81857" marR="81857" marT="40929" marB="40929"/>
                </a:tc>
                <a:extLst>
                  <a:ext uri="{0D108BD9-81ED-4DB2-BD59-A6C34878D82A}">
                    <a16:rowId xmlns:a16="http://schemas.microsoft.com/office/drawing/2014/main" val="788965355"/>
                  </a:ext>
                </a:extLst>
              </a:tr>
              <a:tr h="1140619">
                <a:tc>
                  <a:txBody>
                    <a:bodyPr/>
                    <a:lstStyle/>
                    <a:p>
                      <a:r>
                        <a:rPr lang="en-IN" sz="130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on platform and technology choice</a:t>
                      </a:r>
                    </a:p>
                    <a:p>
                      <a:endParaRPr lang="en-IN" sz="1300"/>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Related Security and Privacy research and associated laws</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Benchmark sites; Key Features</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Standard design principles; human centric; Accessibility and Usability </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 Research on similar sites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a:p>
                    <a:p>
                      <a:endParaRPr lang="en-IN" sz="1300"/>
                    </a:p>
                  </a:txBody>
                  <a:tcPr marL="81857" marR="81857" marT="40929" marB="40929"/>
                </a:tc>
                <a:extLst>
                  <a:ext uri="{0D108BD9-81ED-4DB2-BD59-A6C34878D82A}">
                    <a16:rowId xmlns:a16="http://schemas.microsoft.com/office/drawing/2014/main" val="947267497"/>
                  </a:ext>
                </a:extLst>
              </a:tr>
              <a:tr h="730324">
                <a:tc>
                  <a:txBody>
                    <a:bodyPr/>
                    <a:lstStyle/>
                    <a:p>
                      <a:r>
                        <a:rPr lang="en-IN" sz="1300"/>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Website Design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Mobile Design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Logo Designs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Website Design Mock up</a:t>
                      </a:r>
                    </a:p>
                    <a:p>
                      <a:endParaRPr lang="en-IN" sz="1300"/>
                    </a:p>
                  </a:txBody>
                  <a:tcPr marL="81857" marR="81857" marT="40929" marB="40929"/>
                </a:tc>
                <a:extLst>
                  <a:ext uri="{0D108BD9-81ED-4DB2-BD59-A6C34878D82A}">
                    <a16:rowId xmlns:a16="http://schemas.microsoft.com/office/drawing/2014/main" val="731565062"/>
                  </a:ext>
                </a:extLst>
              </a:tr>
              <a:tr h="730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Team GitHub, Trello Management</a:t>
                      </a:r>
                    </a:p>
                    <a:p>
                      <a:endParaRPr lang="en-IN" sz="1300"/>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Gantt Chart Production and Management</a:t>
                      </a:r>
                    </a:p>
                    <a:p>
                      <a:endParaRPr lang="en-IN" sz="1300"/>
                    </a:p>
                  </a:txBody>
                  <a:tcPr marL="81857" marR="81857" marT="40929" marB="40929"/>
                </a:tc>
                <a:tc>
                  <a:txBody>
                    <a:bodyPr/>
                    <a:lstStyle/>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Minute Taker</a:t>
                      </a:r>
                    </a:p>
                    <a:p>
                      <a:endParaRPr lang="en-IN" sz="1300"/>
                    </a:p>
                  </a:txBody>
                  <a:tcPr marL="81857" marR="81857" marT="40929" marB="40929"/>
                </a:tc>
                <a:tc>
                  <a:txBody>
                    <a:bodyPr/>
                    <a:lstStyle/>
                    <a:p>
                      <a:endParaRPr lang="en-IN" sz="1300"/>
                    </a:p>
                  </a:txBody>
                  <a:tcPr marL="81857" marR="81857" marT="40929" marB="40929"/>
                </a:tc>
                <a:extLst>
                  <a:ext uri="{0D108BD9-81ED-4DB2-BD59-A6C34878D82A}">
                    <a16:rowId xmlns:a16="http://schemas.microsoft.com/office/drawing/2014/main" val="2718744375"/>
                  </a:ext>
                </a:extLst>
              </a:tr>
              <a:tr h="525177">
                <a:tc>
                  <a:txBody>
                    <a:bodyPr/>
                    <a:lstStyle/>
                    <a:p>
                      <a:r>
                        <a:rPr lang="en-IN" sz="1300" dirty="0"/>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tc>
                <a:extLst>
                  <a:ext uri="{0D108BD9-81ED-4DB2-BD59-A6C34878D82A}">
                    <a16:rowId xmlns:a16="http://schemas.microsoft.com/office/drawing/2014/main" val="1617755360"/>
                  </a:ext>
                </a:extLst>
              </a:tr>
              <a:tr h="355588">
                <a:tc>
                  <a:txBody>
                    <a:bodyPr/>
                    <a:lstStyle/>
                    <a:p>
                      <a:endParaRPr lang="en-IN" sz="1300" dirty="0"/>
                    </a:p>
                  </a:txBody>
                  <a:tcPr marL="81857" marR="81857" marT="40929" marB="40929">
                    <a:lnT w="12700" cap="flat" cmpd="sng" algn="ctr">
                      <a:noFill/>
                      <a:prstDash val="solid"/>
                      <a:round/>
                      <a:headEnd type="none" w="med" len="med"/>
                      <a:tailEnd type="none" w="med" len="med"/>
                    </a:lnT>
                  </a:tcPr>
                </a:tc>
                <a:tc>
                  <a:txBody>
                    <a:bodyPr/>
                    <a:lstStyle/>
                    <a:p>
                      <a:endParaRPr lang="en-IN" sz="1300"/>
                    </a:p>
                  </a:txBody>
                  <a:tcPr marL="81857" marR="81857" marT="40929" marB="40929"/>
                </a:tc>
                <a:tc>
                  <a:txBody>
                    <a:bodyPr/>
                    <a:lstStyle/>
                    <a:p>
                      <a:endParaRPr lang="en-IN" sz="1300"/>
                    </a:p>
                  </a:txBody>
                  <a:tcPr marL="81857" marR="81857" marT="40929" marB="40929"/>
                </a:tc>
                <a:tc>
                  <a:txBody>
                    <a:bodyPr/>
                    <a:lstStyle/>
                    <a:p>
                      <a:endParaRPr lang="en-IN" sz="1300"/>
                    </a:p>
                  </a:txBody>
                  <a:tcPr marL="81857" marR="81857" marT="40929" marB="40929"/>
                </a:tc>
                <a:tc>
                  <a:txBody>
                    <a:bodyPr/>
                    <a:lstStyle/>
                    <a:p>
                      <a:endParaRPr lang="en-IN" sz="1300" dirty="0"/>
                    </a:p>
                  </a:txBody>
                  <a:tcPr marL="81857" marR="81857" marT="40929" marB="40929"/>
                </a:tc>
                <a:extLst>
                  <a:ext uri="{0D108BD9-81ED-4DB2-BD59-A6C34878D82A}">
                    <a16:rowId xmlns:a16="http://schemas.microsoft.com/office/drawing/2014/main" val="839791963"/>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2315</Words>
  <Application>Microsoft Office PowerPoint</Application>
  <PresentationFormat>Widescreen</PresentationFormat>
  <Paragraphs>280</Paragraphs>
  <Slides>27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Team Software Project: Uni Marketplace </vt:lpstr>
      <vt:lpstr>Team Software Project: Uni Marketplace</vt:lpstr>
      <vt:lpstr> </vt:lpstr>
      <vt:lpstr>Uni Marketplace: For Students, By Students</vt:lpstr>
      <vt:lpstr>What we are trying to Solve </vt:lpstr>
      <vt:lpstr>How we are creating it</vt:lpstr>
      <vt:lpstr>HOW THIS PLATFORM WORKS –</vt:lpstr>
      <vt:lpstr>Potential Features</vt:lpstr>
      <vt:lpstr>Roles</vt:lpstr>
      <vt:lpstr>Research</vt:lpstr>
      <vt:lpstr>Gantt Chart</vt:lpstr>
      <vt:lpstr>Wireframe – our designs</vt:lpstr>
      <vt:lpstr>Hrithik’s Work To Date</vt:lpstr>
      <vt:lpstr>Jemima’s Work To Date</vt:lpstr>
      <vt:lpstr>Jemima’s Work To Date</vt:lpstr>
      <vt:lpstr>Anderson’s Work To Date</vt:lpstr>
      <vt:lpstr>Anderson’s Work To Date</vt:lpstr>
      <vt:lpstr>Anderson’s Work To Date</vt:lpstr>
      <vt:lpstr>Anderson’s Work To Date</vt:lpstr>
      <vt:lpstr>Anderson's Work to Date</vt:lpstr>
      <vt:lpstr>Mahfuza’s Work To Date</vt:lpstr>
      <vt:lpstr>Sujan’s Work To Date</vt:lpstr>
      <vt:lpstr>Final Design</vt:lpstr>
      <vt:lpstr>Project Management</vt:lpstr>
      <vt:lpstr>Tasks remaining</vt:lpstr>
      <vt:lpstr>Minutes of Meeting - Agenda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lastModifiedBy>Hrithik Chandra [Student-PECS]</cp:lastModifiedBy>
  <cp:revision>1</cp:revision>
  <dcterms:created xsi:type="dcterms:W3CDTF">2024-02-09T10:39:52Z</dcterms:created>
  <dcterms:modified xsi:type="dcterms:W3CDTF">2024-02-25T20:32:58Z</dcterms:modified>
</cp:coreProperties>
</file>